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71" r:id="rId4"/>
    <p:sldId id="272" r:id="rId5"/>
    <p:sldId id="270" r:id="rId6"/>
    <p:sldId id="278" r:id="rId7"/>
    <p:sldId id="276" r:id="rId8"/>
    <p:sldId id="280" r:id="rId9"/>
    <p:sldId id="269" r:id="rId10"/>
    <p:sldId id="273" r:id="rId11"/>
    <p:sldId id="268" r:id="rId12"/>
    <p:sldId id="284" r:id="rId13"/>
    <p:sldId id="26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B230A-EA7C-4447-9960-A4697C682D76}" type="doc">
      <dgm:prSet loTypeId="urn:microsoft.com/office/officeart/2005/8/layout/arrow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90C2D1-892E-45DB-8D1B-79492468A463}">
      <dgm:prSet custT="1"/>
      <dgm:spPr/>
      <dgm:t>
        <a:bodyPr/>
        <a:lstStyle/>
        <a:p>
          <a:pPr rtl="0"/>
          <a:r>
            <a:rPr lang="ru-RU" sz="2400" dirty="0" smtClean="0"/>
            <a:t>Государство</a:t>
          </a:r>
          <a:endParaRPr lang="ru-RU" sz="2400" dirty="0"/>
        </a:p>
      </dgm:t>
    </dgm:pt>
    <dgm:pt modelId="{8D77FE18-C2DC-4B65-A858-3C7E16D0FCE3}" type="parTrans" cxnId="{72CF3FBF-15FF-466C-83E0-42E9EE8C2E5B}">
      <dgm:prSet/>
      <dgm:spPr/>
      <dgm:t>
        <a:bodyPr/>
        <a:lstStyle/>
        <a:p>
          <a:endParaRPr lang="ru-RU"/>
        </a:p>
      </dgm:t>
    </dgm:pt>
    <dgm:pt modelId="{8369959A-A960-4CCE-B56D-E83B4337F517}" type="sibTrans" cxnId="{72CF3FBF-15FF-466C-83E0-42E9EE8C2E5B}">
      <dgm:prSet/>
      <dgm:spPr/>
      <dgm:t>
        <a:bodyPr/>
        <a:lstStyle/>
        <a:p>
          <a:endParaRPr lang="ru-RU"/>
        </a:p>
      </dgm:t>
    </dgm:pt>
    <dgm:pt modelId="{77148C8E-BCFD-4469-8D37-D6A034057830}">
      <dgm:prSet custT="1"/>
      <dgm:spPr/>
      <dgm:t>
        <a:bodyPr/>
        <a:lstStyle/>
        <a:p>
          <a:pPr rtl="0"/>
          <a:r>
            <a:rPr lang="ru-RU" sz="2400" dirty="0" smtClean="0"/>
            <a:t>Строит детские сады</a:t>
          </a:r>
          <a:endParaRPr lang="ru-RU" sz="2400" dirty="0"/>
        </a:p>
      </dgm:t>
    </dgm:pt>
    <dgm:pt modelId="{6B4AE6F2-71B5-4102-8C59-43FC9F163867}" type="parTrans" cxnId="{FFFDF329-3C2A-4F27-B1CE-004F8792E4F2}">
      <dgm:prSet/>
      <dgm:spPr/>
      <dgm:t>
        <a:bodyPr/>
        <a:lstStyle/>
        <a:p>
          <a:endParaRPr lang="ru-RU"/>
        </a:p>
      </dgm:t>
    </dgm:pt>
    <dgm:pt modelId="{2635EBAC-6D0C-4BCB-A3CC-E749114ADE5F}" type="sibTrans" cxnId="{FFFDF329-3C2A-4F27-B1CE-004F8792E4F2}">
      <dgm:prSet/>
      <dgm:spPr/>
      <dgm:t>
        <a:bodyPr/>
        <a:lstStyle/>
        <a:p>
          <a:endParaRPr lang="ru-RU"/>
        </a:p>
      </dgm:t>
    </dgm:pt>
    <dgm:pt modelId="{25DDD746-A1A9-4288-BA1B-EE6EA00A5252}">
      <dgm:prSet custT="1"/>
      <dgm:spPr/>
      <dgm:t>
        <a:bodyPr/>
        <a:lstStyle/>
        <a:p>
          <a:pPr rtl="0"/>
          <a:r>
            <a:rPr lang="ru-RU" sz="2400" dirty="0" smtClean="0"/>
            <a:t>Материально обеспечивает школы</a:t>
          </a:r>
          <a:endParaRPr lang="ru-RU" sz="2400" dirty="0"/>
        </a:p>
      </dgm:t>
    </dgm:pt>
    <dgm:pt modelId="{4CE20D19-5543-4C0F-BBF2-854E2DEE87B7}" type="parTrans" cxnId="{19C1A6E9-CE41-4A93-AAF8-B3870C094F3F}">
      <dgm:prSet/>
      <dgm:spPr/>
      <dgm:t>
        <a:bodyPr/>
        <a:lstStyle/>
        <a:p>
          <a:endParaRPr lang="ru-RU"/>
        </a:p>
      </dgm:t>
    </dgm:pt>
    <dgm:pt modelId="{3603170A-8041-418F-9297-24F4078A0974}" type="sibTrans" cxnId="{19C1A6E9-CE41-4A93-AAF8-B3870C094F3F}">
      <dgm:prSet/>
      <dgm:spPr/>
      <dgm:t>
        <a:bodyPr/>
        <a:lstStyle/>
        <a:p>
          <a:endParaRPr lang="ru-RU"/>
        </a:p>
      </dgm:t>
    </dgm:pt>
    <dgm:pt modelId="{638CEB1C-4116-47D4-8815-1215EE7F1DBB}">
      <dgm:prSet custT="1"/>
      <dgm:spPr/>
      <dgm:t>
        <a:bodyPr/>
        <a:lstStyle/>
        <a:p>
          <a:pPr rtl="0"/>
          <a:r>
            <a:rPr lang="ru-RU" sz="2400" dirty="0" smtClean="0"/>
            <a:t>Заботится о благополучии семей</a:t>
          </a:r>
          <a:endParaRPr lang="ru-RU" sz="2400" dirty="0"/>
        </a:p>
      </dgm:t>
    </dgm:pt>
    <dgm:pt modelId="{5BECEB83-E992-456F-B277-B4E9587BA2D9}" type="parTrans" cxnId="{DC998C39-EA24-4D0A-824E-2DB92A4A6366}">
      <dgm:prSet/>
      <dgm:spPr/>
      <dgm:t>
        <a:bodyPr/>
        <a:lstStyle/>
        <a:p>
          <a:endParaRPr lang="ru-RU"/>
        </a:p>
      </dgm:t>
    </dgm:pt>
    <dgm:pt modelId="{FF4C833F-0557-4247-ADEC-A30FCCAE089E}" type="sibTrans" cxnId="{DC998C39-EA24-4D0A-824E-2DB92A4A6366}">
      <dgm:prSet/>
      <dgm:spPr/>
      <dgm:t>
        <a:bodyPr/>
        <a:lstStyle/>
        <a:p>
          <a:endParaRPr lang="ru-RU"/>
        </a:p>
      </dgm:t>
    </dgm:pt>
    <dgm:pt modelId="{BAA8F9CF-F5C0-4029-89E9-9E9DB6AE403D}">
      <dgm:prSet custT="1"/>
      <dgm:spPr/>
      <dgm:t>
        <a:bodyPr/>
        <a:lstStyle/>
        <a:p>
          <a:pPr rtl="0"/>
          <a:r>
            <a:rPr lang="ru-RU" sz="2400" dirty="0" smtClean="0"/>
            <a:t>Выплачивает материнский </a:t>
          </a:r>
        </a:p>
        <a:p>
          <a:pPr rtl="0"/>
          <a:r>
            <a:rPr lang="ru-RU" sz="2400" dirty="0" smtClean="0"/>
            <a:t>капитал</a:t>
          </a:r>
          <a:endParaRPr lang="ru-RU" sz="2400" dirty="0"/>
        </a:p>
      </dgm:t>
    </dgm:pt>
    <dgm:pt modelId="{81851216-C6ED-4C02-8EB9-1E3ED76D75B1}" type="parTrans" cxnId="{04EBF522-3663-4463-9236-0302D9230F41}">
      <dgm:prSet/>
      <dgm:spPr/>
      <dgm:t>
        <a:bodyPr/>
        <a:lstStyle/>
        <a:p>
          <a:endParaRPr lang="ru-RU"/>
        </a:p>
      </dgm:t>
    </dgm:pt>
    <dgm:pt modelId="{B8620399-83C6-48C5-82AA-D11F7A51E85B}" type="sibTrans" cxnId="{04EBF522-3663-4463-9236-0302D9230F41}">
      <dgm:prSet/>
      <dgm:spPr/>
      <dgm:t>
        <a:bodyPr/>
        <a:lstStyle/>
        <a:p>
          <a:endParaRPr lang="ru-RU"/>
        </a:p>
      </dgm:t>
    </dgm:pt>
    <dgm:pt modelId="{6FA90A9D-967F-4A18-83DB-F08E368FD2EB}">
      <dgm:prSet/>
      <dgm:spPr/>
      <dgm:t>
        <a:bodyPr/>
        <a:lstStyle/>
        <a:p>
          <a:endParaRPr lang="ru-RU" dirty="0"/>
        </a:p>
      </dgm:t>
    </dgm:pt>
    <dgm:pt modelId="{A52D77E1-39DF-4D3F-BF65-FFA59C48E165}" type="parTrans" cxnId="{1AE0F0EF-1F05-49DB-B378-58D2E1085BC3}">
      <dgm:prSet/>
      <dgm:spPr/>
      <dgm:t>
        <a:bodyPr/>
        <a:lstStyle/>
        <a:p>
          <a:endParaRPr lang="ru-RU"/>
        </a:p>
      </dgm:t>
    </dgm:pt>
    <dgm:pt modelId="{843EB532-0110-4BD2-B5BA-5A536596142C}" type="sibTrans" cxnId="{1AE0F0EF-1F05-49DB-B378-58D2E1085BC3}">
      <dgm:prSet/>
      <dgm:spPr/>
      <dgm:t>
        <a:bodyPr/>
        <a:lstStyle/>
        <a:p>
          <a:endParaRPr lang="ru-RU"/>
        </a:p>
      </dgm:t>
    </dgm:pt>
    <dgm:pt modelId="{16ECDFA4-9289-40DD-BBC1-40FB7A168055}">
      <dgm:prSet/>
      <dgm:spPr/>
      <dgm:t>
        <a:bodyPr/>
        <a:lstStyle/>
        <a:p>
          <a:endParaRPr lang="ru-RU" dirty="0"/>
        </a:p>
      </dgm:t>
    </dgm:pt>
    <dgm:pt modelId="{9787FC2E-31A9-4C0E-B6B2-C90EB6F83AE7}" type="parTrans" cxnId="{F8DE1FDF-D6E3-44CD-B998-1012A2CA8B6F}">
      <dgm:prSet/>
      <dgm:spPr/>
      <dgm:t>
        <a:bodyPr/>
        <a:lstStyle/>
        <a:p>
          <a:endParaRPr lang="ru-RU"/>
        </a:p>
      </dgm:t>
    </dgm:pt>
    <dgm:pt modelId="{4D596A7C-AF3B-485D-817B-4ED680225BC9}" type="sibTrans" cxnId="{F8DE1FDF-D6E3-44CD-B998-1012A2CA8B6F}">
      <dgm:prSet/>
      <dgm:spPr/>
      <dgm:t>
        <a:bodyPr/>
        <a:lstStyle/>
        <a:p>
          <a:endParaRPr lang="ru-RU"/>
        </a:p>
      </dgm:t>
    </dgm:pt>
    <dgm:pt modelId="{A7ADCBAB-AC3A-4A1A-807E-DFB97CF6D483}">
      <dgm:prSet/>
      <dgm:spPr/>
      <dgm:t>
        <a:bodyPr/>
        <a:lstStyle/>
        <a:p>
          <a:pPr rtl="0"/>
          <a:endParaRPr lang="ru-RU" dirty="0"/>
        </a:p>
      </dgm:t>
    </dgm:pt>
    <dgm:pt modelId="{37455A37-0C13-4EF4-8673-8A4091A500A1}" type="parTrans" cxnId="{8AD1AFB8-477B-477D-AD00-D43B853D4855}">
      <dgm:prSet/>
      <dgm:spPr/>
      <dgm:t>
        <a:bodyPr/>
        <a:lstStyle/>
        <a:p>
          <a:endParaRPr lang="ru-RU"/>
        </a:p>
      </dgm:t>
    </dgm:pt>
    <dgm:pt modelId="{DE00FCF0-BE98-4217-A996-EBC1F78AFD67}" type="sibTrans" cxnId="{8AD1AFB8-477B-477D-AD00-D43B853D4855}">
      <dgm:prSet/>
      <dgm:spPr/>
      <dgm:t>
        <a:bodyPr/>
        <a:lstStyle/>
        <a:p>
          <a:endParaRPr lang="ru-RU"/>
        </a:p>
      </dgm:t>
    </dgm:pt>
    <dgm:pt modelId="{CC3701F6-C555-4683-80C7-2BE5C16856DE}" type="pres">
      <dgm:prSet presAssocID="{A42B230A-EA7C-4447-9960-A4697C682D76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CF7E6A-FF10-47FD-89E5-A539A1668A88}" type="pres">
      <dgm:prSet presAssocID="{A42B230A-EA7C-4447-9960-A4697C682D76}" presName="arrow" presStyleLbl="bgShp" presStyleIdx="0" presStyleCnt="1" custScaleX="108819"/>
      <dgm:spPr>
        <a:ln w="19050">
          <a:solidFill>
            <a:schemeClr val="accent6">
              <a:lumMod val="60000"/>
              <a:lumOff val="40000"/>
            </a:schemeClr>
          </a:solidFill>
        </a:ln>
      </dgm:spPr>
    </dgm:pt>
    <dgm:pt modelId="{14897002-7BB4-4233-9022-9CB5FE11D0C3}" type="pres">
      <dgm:prSet presAssocID="{A42B230A-EA7C-4447-9960-A4697C682D76}" presName="arrowDiagram5" presStyleCnt="0"/>
      <dgm:spPr/>
    </dgm:pt>
    <dgm:pt modelId="{8D1CE1C4-1AA4-4152-B7B6-F56305D76F26}" type="pres">
      <dgm:prSet presAssocID="{D290C2D1-892E-45DB-8D1B-79492468A463}" presName="bullet5a" presStyleLbl="node1" presStyleIdx="0" presStyleCnt="5" custScaleX="277399" custScaleY="253155" custLinFactX="-102420" custLinFactY="2823" custLinFactNeighborX="-200000" custLinFactNeighborY="100000"/>
      <dgm:spPr/>
    </dgm:pt>
    <dgm:pt modelId="{F72C3D39-3215-4497-8315-08FA778D4499}" type="pres">
      <dgm:prSet presAssocID="{D290C2D1-892E-45DB-8D1B-79492468A463}" presName="textBox5a" presStyleLbl="revTx" presStyleIdx="0" presStyleCnt="5" custScaleX="191684" custScaleY="42638" custLinFactNeighborX="6345" custLinFactNeighborY="-3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38EA29-5E34-4990-8E9B-5CEFE6367CE5}" type="pres">
      <dgm:prSet presAssocID="{77148C8E-BCFD-4469-8D37-D6A034057830}" presName="bullet5b" presStyleLbl="node1" presStyleIdx="1" presStyleCnt="5" custLinFactX="-43162" custLinFactY="1598" custLinFactNeighborX="-100000" custLinFactNeighborY="100000"/>
      <dgm:spPr/>
    </dgm:pt>
    <dgm:pt modelId="{5DAACF91-A0DD-4E32-98F6-B809AD9F43F9}" type="pres">
      <dgm:prSet presAssocID="{77148C8E-BCFD-4469-8D37-D6A034057830}" presName="textBox5b" presStyleLbl="revTx" presStyleIdx="1" presStyleCnt="5" custScaleX="270805" custScaleY="21710" custLinFactNeighborX="46068" custLinFactNeighborY="-12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1D55A-11AD-492A-A583-69744D4165C9}" type="pres">
      <dgm:prSet presAssocID="{25DDD746-A1A9-4288-BA1B-EE6EA00A5252}" presName="bullet5c" presStyleLbl="node1" presStyleIdx="2" presStyleCnt="5" custLinFactX="-100000" custLinFactY="3908" custLinFactNeighborX="-111278" custLinFactNeighborY="100000"/>
      <dgm:spPr/>
    </dgm:pt>
    <dgm:pt modelId="{33B2D35C-4A25-471F-BBE6-FD77D5C7B6ED}" type="pres">
      <dgm:prSet presAssocID="{25DDD746-A1A9-4288-BA1B-EE6EA00A5252}" presName="textBox5c" presStyleLbl="revTx" presStyleIdx="2" presStyleCnt="5" custScaleX="357547" custScaleY="29324" custLinFactNeighborX="71391" custLinFactNeighborY="-16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28D86-B0DB-4668-8C77-558DCF373195}" type="pres">
      <dgm:prSet presAssocID="{638CEB1C-4116-47D4-8815-1215EE7F1DBB}" presName="bullet5d" presStyleLbl="node1" presStyleIdx="3" presStyleCnt="5" custLinFactX="-100000" custLinFactNeighborX="-130607" custLinFactNeighborY="69719"/>
      <dgm:spPr/>
    </dgm:pt>
    <dgm:pt modelId="{9C96B222-7CCD-4977-92B2-B10240D176E5}" type="pres">
      <dgm:prSet presAssocID="{638CEB1C-4116-47D4-8815-1215EE7F1DBB}" presName="textBox5d" presStyleLbl="revTx" presStyleIdx="3" presStyleCnt="5" custScaleX="292659" custScaleY="17689" custLinFactNeighborX="56287" custLinFactNeighborY="-2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E0DA22-1E55-43A5-8ED3-EA19B6AE6B90}" type="pres">
      <dgm:prSet presAssocID="{BAA8F9CF-F5C0-4029-89E9-9E9DB6AE403D}" presName="bullet5e" presStyleLbl="node1" presStyleIdx="4" presStyleCnt="5" custLinFactX="-88330" custLinFactNeighborX="-100000" custLinFactNeighborY="29205"/>
      <dgm:spPr/>
    </dgm:pt>
    <dgm:pt modelId="{6A63EB9A-2382-474F-BE01-5336610E0D23}" type="pres">
      <dgm:prSet presAssocID="{BAA8F9CF-F5C0-4029-89E9-9E9DB6AE403D}" presName="textBox5e" presStyleLbl="revTx" presStyleIdx="4" presStyleCnt="5" custScaleX="284834" custScaleY="21456" custLinFactNeighborX="63041" custLinFactNeighborY="-45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E1FDF-D6E3-44CD-B998-1012A2CA8B6F}" srcId="{A42B230A-EA7C-4447-9960-A4697C682D76}" destId="{16ECDFA4-9289-40DD-BBC1-40FB7A168055}" srcOrd="6" destOrd="0" parTransId="{9787FC2E-31A9-4C0E-B6B2-C90EB6F83AE7}" sibTransId="{4D596A7C-AF3B-485D-817B-4ED680225BC9}"/>
    <dgm:cxn modelId="{04EBF522-3663-4463-9236-0302D9230F41}" srcId="{A42B230A-EA7C-4447-9960-A4697C682D76}" destId="{BAA8F9CF-F5C0-4029-89E9-9E9DB6AE403D}" srcOrd="4" destOrd="0" parTransId="{81851216-C6ED-4C02-8EB9-1E3ED76D75B1}" sibTransId="{B8620399-83C6-48C5-82AA-D11F7A51E85B}"/>
    <dgm:cxn modelId="{72CF3FBF-15FF-466C-83E0-42E9EE8C2E5B}" srcId="{A42B230A-EA7C-4447-9960-A4697C682D76}" destId="{D290C2D1-892E-45DB-8D1B-79492468A463}" srcOrd="0" destOrd="0" parTransId="{8D77FE18-C2DC-4B65-A858-3C7E16D0FCE3}" sibTransId="{8369959A-A960-4CCE-B56D-E83B4337F517}"/>
    <dgm:cxn modelId="{0C2A57D2-9123-43E9-ACE8-4DD68C21C22C}" type="presOf" srcId="{638CEB1C-4116-47D4-8815-1215EE7F1DBB}" destId="{9C96B222-7CCD-4977-92B2-B10240D176E5}" srcOrd="0" destOrd="0" presId="urn:microsoft.com/office/officeart/2005/8/layout/arrow2"/>
    <dgm:cxn modelId="{AF9CE8FE-491E-495F-B3D2-71390E779F61}" type="presOf" srcId="{D290C2D1-892E-45DB-8D1B-79492468A463}" destId="{F72C3D39-3215-4497-8315-08FA778D4499}" srcOrd="0" destOrd="0" presId="urn:microsoft.com/office/officeart/2005/8/layout/arrow2"/>
    <dgm:cxn modelId="{DC998C39-EA24-4D0A-824E-2DB92A4A6366}" srcId="{A42B230A-EA7C-4447-9960-A4697C682D76}" destId="{638CEB1C-4116-47D4-8815-1215EE7F1DBB}" srcOrd="3" destOrd="0" parTransId="{5BECEB83-E992-456F-B277-B4E9587BA2D9}" sibTransId="{FF4C833F-0557-4247-ADEC-A30FCCAE089E}"/>
    <dgm:cxn modelId="{19C1A6E9-CE41-4A93-AAF8-B3870C094F3F}" srcId="{A42B230A-EA7C-4447-9960-A4697C682D76}" destId="{25DDD746-A1A9-4288-BA1B-EE6EA00A5252}" srcOrd="2" destOrd="0" parTransId="{4CE20D19-5543-4C0F-BBF2-854E2DEE87B7}" sibTransId="{3603170A-8041-418F-9297-24F4078A0974}"/>
    <dgm:cxn modelId="{45B07D51-2EBE-41EE-BA92-AA601CF88650}" type="presOf" srcId="{25DDD746-A1A9-4288-BA1B-EE6EA00A5252}" destId="{33B2D35C-4A25-471F-BBE6-FD77D5C7B6ED}" srcOrd="0" destOrd="0" presId="urn:microsoft.com/office/officeart/2005/8/layout/arrow2"/>
    <dgm:cxn modelId="{BCD9DE79-5401-4AE1-8D02-4BBC1D4B2840}" type="presOf" srcId="{A42B230A-EA7C-4447-9960-A4697C682D76}" destId="{CC3701F6-C555-4683-80C7-2BE5C16856DE}" srcOrd="0" destOrd="0" presId="urn:microsoft.com/office/officeart/2005/8/layout/arrow2"/>
    <dgm:cxn modelId="{37FF9CDA-C665-409F-B0AE-28A86B86D37C}" type="presOf" srcId="{77148C8E-BCFD-4469-8D37-D6A034057830}" destId="{5DAACF91-A0DD-4E32-98F6-B809AD9F43F9}" srcOrd="0" destOrd="0" presId="urn:microsoft.com/office/officeart/2005/8/layout/arrow2"/>
    <dgm:cxn modelId="{8AD1AFB8-477B-477D-AD00-D43B853D4855}" srcId="{A42B230A-EA7C-4447-9960-A4697C682D76}" destId="{A7ADCBAB-AC3A-4A1A-807E-DFB97CF6D483}" srcOrd="7" destOrd="0" parTransId="{37455A37-0C13-4EF4-8673-8A4091A500A1}" sibTransId="{DE00FCF0-BE98-4217-A996-EBC1F78AFD67}"/>
    <dgm:cxn modelId="{FFFDF329-3C2A-4F27-B1CE-004F8792E4F2}" srcId="{A42B230A-EA7C-4447-9960-A4697C682D76}" destId="{77148C8E-BCFD-4469-8D37-D6A034057830}" srcOrd="1" destOrd="0" parTransId="{6B4AE6F2-71B5-4102-8C59-43FC9F163867}" sibTransId="{2635EBAC-6D0C-4BCB-A3CC-E749114ADE5F}"/>
    <dgm:cxn modelId="{1AE0F0EF-1F05-49DB-B378-58D2E1085BC3}" srcId="{A42B230A-EA7C-4447-9960-A4697C682D76}" destId="{6FA90A9D-967F-4A18-83DB-F08E368FD2EB}" srcOrd="5" destOrd="0" parTransId="{A52D77E1-39DF-4D3F-BF65-FFA59C48E165}" sibTransId="{843EB532-0110-4BD2-B5BA-5A536596142C}"/>
    <dgm:cxn modelId="{F13958B3-F1BB-448D-B25C-96CAE54E6164}" type="presOf" srcId="{BAA8F9CF-F5C0-4029-89E9-9E9DB6AE403D}" destId="{6A63EB9A-2382-474F-BE01-5336610E0D23}" srcOrd="0" destOrd="0" presId="urn:microsoft.com/office/officeart/2005/8/layout/arrow2"/>
    <dgm:cxn modelId="{3703557F-6087-4963-9744-0FB5EA3F9DFB}" type="presParOf" srcId="{CC3701F6-C555-4683-80C7-2BE5C16856DE}" destId="{1CCF7E6A-FF10-47FD-89E5-A539A1668A88}" srcOrd="0" destOrd="0" presId="urn:microsoft.com/office/officeart/2005/8/layout/arrow2"/>
    <dgm:cxn modelId="{7E31F1B5-4487-46EC-B0FD-68B7568B5C94}" type="presParOf" srcId="{CC3701F6-C555-4683-80C7-2BE5C16856DE}" destId="{14897002-7BB4-4233-9022-9CB5FE11D0C3}" srcOrd="1" destOrd="0" presId="urn:microsoft.com/office/officeart/2005/8/layout/arrow2"/>
    <dgm:cxn modelId="{C6919A4E-58BC-46E0-BF0A-692FB7EDA641}" type="presParOf" srcId="{14897002-7BB4-4233-9022-9CB5FE11D0C3}" destId="{8D1CE1C4-1AA4-4152-B7B6-F56305D76F26}" srcOrd="0" destOrd="0" presId="urn:microsoft.com/office/officeart/2005/8/layout/arrow2"/>
    <dgm:cxn modelId="{E507A295-E0C4-4AF4-A35B-62D74443277C}" type="presParOf" srcId="{14897002-7BB4-4233-9022-9CB5FE11D0C3}" destId="{F72C3D39-3215-4497-8315-08FA778D4499}" srcOrd="1" destOrd="0" presId="urn:microsoft.com/office/officeart/2005/8/layout/arrow2"/>
    <dgm:cxn modelId="{2DFD1E02-2982-4A19-9E75-EA11A04E52C1}" type="presParOf" srcId="{14897002-7BB4-4233-9022-9CB5FE11D0C3}" destId="{DB38EA29-5E34-4990-8E9B-5CEFE6367CE5}" srcOrd="2" destOrd="0" presId="urn:microsoft.com/office/officeart/2005/8/layout/arrow2"/>
    <dgm:cxn modelId="{1B20691F-F881-4F76-B6B9-01AA32BDCFB4}" type="presParOf" srcId="{14897002-7BB4-4233-9022-9CB5FE11D0C3}" destId="{5DAACF91-A0DD-4E32-98F6-B809AD9F43F9}" srcOrd="3" destOrd="0" presId="urn:microsoft.com/office/officeart/2005/8/layout/arrow2"/>
    <dgm:cxn modelId="{FD89B6D5-4D67-4EE6-AED7-F25BF8F184C6}" type="presParOf" srcId="{14897002-7BB4-4233-9022-9CB5FE11D0C3}" destId="{C5D1D55A-11AD-492A-A583-69744D4165C9}" srcOrd="4" destOrd="0" presId="urn:microsoft.com/office/officeart/2005/8/layout/arrow2"/>
    <dgm:cxn modelId="{C5B33665-D4A3-4A0E-91E5-5783D7B6FB5F}" type="presParOf" srcId="{14897002-7BB4-4233-9022-9CB5FE11D0C3}" destId="{33B2D35C-4A25-471F-BBE6-FD77D5C7B6ED}" srcOrd="5" destOrd="0" presId="urn:microsoft.com/office/officeart/2005/8/layout/arrow2"/>
    <dgm:cxn modelId="{26BF6F13-9DDB-4651-A669-E582B390225C}" type="presParOf" srcId="{14897002-7BB4-4233-9022-9CB5FE11D0C3}" destId="{31528D86-B0DB-4668-8C77-558DCF373195}" srcOrd="6" destOrd="0" presId="urn:microsoft.com/office/officeart/2005/8/layout/arrow2"/>
    <dgm:cxn modelId="{590A4451-8E56-46EA-8F7B-27FC138EE791}" type="presParOf" srcId="{14897002-7BB4-4233-9022-9CB5FE11D0C3}" destId="{9C96B222-7CCD-4977-92B2-B10240D176E5}" srcOrd="7" destOrd="0" presId="urn:microsoft.com/office/officeart/2005/8/layout/arrow2"/>
    <dgm:cxn modelId="{3989CDC2-E22F-4478-99A6-357972740B3C}" type="presParOf" srcId="{14897002-7BB4-4233-9022-9CB5FE11D0C3}" destId="{F2E0DA22-1E55-43A5-8ED3-EA19B6AE6B90}" srcOrd="8" destOrd="0" presId="urn:microsoft.com/office/officeart/2005/8/layout/arrow2"/>
    <dgm:cxn modelId="{8A2FC34F-80AB-4719-9703-88D69D5E7B57}" type="presParOf" srcId="{14897002-7BB4-4233-9022-9CB5FE11D0C3}" destId="{6A63EB9A-2382-474F-BE01-5336610E0D2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CF7E6A-FF10-47FD-89E5-A539A1668A88}">
      <dsp:nvSpPr>
        <dsp:cNvPr id="0" name=""/>
        <dsp:cNvSpPr/>
      </dsp:nvSpPr>
      <dsp:spPr>
        <a:xfrm>
          <a:off x="570619" y="0"/>
          <a:ext cx="9054102" cy="520020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lumMod val="60000"/>
              <a:lumOff val="4000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CE1C4-1AA4-4152-B7B6-F56305D76F26}">
      <dsp:nvSpPr>
        <dsp:cNvPr id="0" name=""/>
        <dsp:cNvSpPr/>
      </dsp:nvSpPr>
      <dsp:spPr>
        <a:xfrm>
          <a:off x="1008581" y="3917100"/>
          <a:ext cx="530851" cy="484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2C3D39-3215-4497-8315-08FA778D4499}">
      <dsp:nvSpPr>
        <dsp:cNvPr id="0" name=""/>
        <dsp:cNvSpPr/>
      </dsp:nvSpPr>
      <dsp:spPr>
        <a:xfrm>
          <a:off x="1422238" y="4276030"/>
          <a:ext cx="2089285" cy="52770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402" tIns="0" rIns="0" bIns="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Государство</a:t>
          </a:r>
          <a:endParaRPr lang="ru-RU" sz="2400" kern="1200" dirty="0"/>
        </a:p>
      </dsp:txBody>
      <dsp:txXfrm>
        <a:off x="1422238" y="4276030"/>
        <a:ext cx="2089285" cy="527708"/>
      </dsp:txXfrm>
    </dsp:sp>
    <dsp:sp modelId="{DB38EA29-5E34-4990-8E9B-5CEFE6367CE5}">
      <dsp:nvSpPr>
        <dsp:cNvPr id="0" name=""/>
        <dsp:cNvSpPr/>
      </dsp:nvSpPr>
      <dsp:spPr>
        <a:xfrm>
          <a:off x="2364123" y="3175873"/>
          <a:ext cx="299531" cy="2995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AACF91-A0DD-4E32-98F6-B809AD9F43F9}">
      <dsp:nvSpPr>
        <dsp:cNvPr id="0" name=""/>
        <dsp:cNvSpPr/>
      </dsp:nvSpPr>
      <dsp:spPr>
        <a:xfrm>
          <a:off x="2399426" y="3611428"/>
          <a:ext cx="3740291" cy="4730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716" tIns="0" rIns="0" bIns="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Строит детские сады</a:t>
          </a:r>
          <a:endParaRPr lang="ru-RU" sz="2400" kern="1200" dirty="0"/>
        </a:p>
      </dsp:txBody>
      <dsp:txXfrm>
        <a:off x="2399426" y="3611428"/>
        <a:ext cx="3740291" cy="473036"/>
      </dsp:txXfrm>
    </dsp:sp>
    <dsp:sp modelId="{C5D1D55A-11AD-492A-A583-69744D4165C9}">
      <dsp:nvSpPr>
        <dsp:cNvPr id="0" name=""/>
        <dsp:cNvSpPr/>
      </dsp:nvSpPr>
      <dsp:spPr>
        <a:xfrm>
          <a:off x="3280398" y="2492986"/>
          <a:ext cx="399375" cy="3993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B2D35C-4A25-471F-BBE6-FD77D5C7B6ED}">
      <dsp:nvSpPr>
        <dsp:cNvPr id="0" name=""/>
        <dsp:cNvSpPr/>
      </dsp:nvSpPr>
      <dsp:spPr>
        <a:xfrm>
          <a:off x="3402418" y="2834225"/>
          <a:ext cx="5741576" cy="856998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21" tIns="0" rIns="0" bIns="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Материально обеспечивает школы</a:t>
          </a:r>
          <a:endParaRPr lang="ru-RU" sz="2400" kern="1200" dirty="0"/>
        </a:p>
      </dsp:txBody>
      <dsp:txXfrm>
        <a:off x="3402418" y="2834225"/>
        <a:ext cx="5741576" cy="856998"/>
      </dsp:txXfrm>
    </dsp:sp>
    <dsp:sp modelId="{31528D86-B0DB-4668-8C77-558DCF373195}">
      <dsp:nvSpPr>
        <dsp:cNvPr id="0" name=""/>
        <dsp:cNvSpPr/>
      </dsp:nvSpPr>
      <dsp:spPr>
        <a:xfrm>
          <a:off x="4482163" y="1817791"/>
          <a:ext cx="515860" cy="515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96B222-7CCD-4977-92B2-B10240D176E5}">
      <dsp:nvSpPr>
        <dsp:cNvPr id="0" name=""/>
        <dsp:cNvSpPr/>
      </dsp:nvSpPr>
      <dsp:spPr>
        <a:xfrm>
          <a:off x="5263370" y="2252817"/>
          <a:ext cx="4870040" cy="616309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344" tIns="0" rIns="0" bIns="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Заботится о благополучии семей</a:t>
          </a:r>
          <a:endParaRPr lang="ru-RU" sz="2400" kern="1200" dirty="0"/>
        </a:p>
      </dsp:txBody>
      <dsp:txXfrm>
        <a:off x="5263370" y="2252817"/>
        <a:ext cx="4870040" cy="616309"/>
      </dsp:txXfrm>
    </dsp:sp>
    <dsp:sp modelId="{F2E0DA22-1E55-43A5-8ED3-EA19B6AE6B90}">
      <dsp:nvSpPr>
        <dsp:cNvPr id="0" name=""/>
        <dsp:cNvSpPr/>
      </dsp:nvSpPr>
      <dsp:spPr>
        <a:xfrm>
          <a:off x="6027213" y="1236168"/>
          <a:ext cx="657306" cy="6573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63EB9A-2382-474F-BE01-5336610E0D23}">
      <dsp:nvSpPr>
        <dsp:cNvPr id="0" name=""/>
        <dsp:cNvSpPr/>
      </dsp:nvSpPr>
      <dsp:spPr>
        <a:xfrm>
          <a:off x="6626510" y="1151672"/>
          <a:ext cx="4739827" cy="82119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293" tIns="0" rIns="0" bIns="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Выплачивает материнский 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капитал</a:t>
          </a:r>
          <a:endParaRPr lang="ru-RU" sz="2400" kern="1200" dirty="0"/>
        </a:p>
      </dsp:txBody>
      <dsp:txXfrm>
        <a:off x="6626510" y="1151672"/>
        <a:ext cx="4739827" cy="821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6B52B4-15BD-473D-B7EC-7AD51CED84B6}" type="datetimeFigureOut">
              <a:rPr lang="ru-RU" smtClean="0"/>
              <a:pPr/>
              <a:t>11.01.2019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40330" y="536762"/>
            <a:ext cx="8531234" cy="1278183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  <a:t>Семья и семейные отношения</a:t>
            </a:r>
            <a:br>
              <a:rPr lang="ru-RU" sz="44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4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5842" name="Picture 2" descr="http://schoolbobr.edu.minskregion.by/gallery/39/257279-kisspng-royalty-free-family-guy-drawing-cartoon-family-5b3609f55bf4e0.67117524153026814937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6297" y="1662551"/>
            <a:ext cx="4470301" cy="466898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393381" y="5999018"/>
            <a:ext cx="2479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</a:rPr>
              <a:t>Чимитова Б.Ц.</a:t>
            </a: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5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>
            <a:off x="405114" y="289367"/>
            <a:ext cx="11447362" cy="1042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906" y="365125"/>
            <a:ext cx="10670894" cy="82706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Дать характеристику видам семей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xn--80aahvz2a9a.xn--p1ai/media/afisha/Fami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491" y="208344"/>
            <a:ext cx="1567732" cy="1142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6571" y="1580607"/>
          <a:ext cx="11573691" cy="5099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42"/>
                <a:gridCol w="9250849"/>
              </a:tblGrid>
              <a:tr h="86615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inherit"/>
                        </a:rPr>
                        <a:t>Вид семьи</a:t>
                      </a:r>
                      <a:endParaRPr lang="ru-RU" sz="2400" dirty="0">
                        <a:solidFill>
                          <a:schemeClr val="tx1"/>
                        </a:solidFill>
                        <a:latin typeface="inheri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inherit"/>
                        </a:rPr>
                        <a:t>Характеристика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inherit"/>
                      </a:endParaRPr>
                    </a:p>
                  </a:txBody>
                  <a:tcPr marL="38100" marR="38100" marT="38100" marB="38100"/>
                </a:tc>
              </a:tr>
              <a:tr h="1391115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Двухпоколенная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В семье живут только родители (мать, отец) и их дети, т. е. в этой семье два поколения — старшее, к которому относятся родители, и младшее, к которому относятся дети</a:t>
                      </a:r>
                    </a:p>
                  </a:txBody>
                  <a:tcPr marL="38100" marR="38100" marT="38100" marB="38100"/>
                </a:tc>
              </a:tr>
              <a:tr h="1024308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>
                          <a:latin typeface="+mn-lt"/>
                        </a:rPr>
                        <a:t>Трехпоколенная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В семье живут три поколения, не только дети, их родители, но и родители родителей, т. е. бабушки и дедушки</a:t>
                      </a:r>
                    </a:p>
                  </a:txBody>
                  <a:tcPr marL="38100" marR="38100" marT="38100" marB="38100"/>
                </a:tc>
              </a:tr>
              <a:tr h="1024308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>
                          <a:latin typeface="+mn-lt"/>
                        </a:rPr>
                        <a:t>Четырехпоколенная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В семье живут четыре поколения, не только дети, их родители и родители родителей, т. е. бабушки и дедушки, но еще и прабабушки и прадедушки</a:t>
                      </a:r>
                    </a:p>
                  </a:txBody>
                  <a:tcPr marL="38100" marR="38100" marT="38100" marB="38100"/>
                </a:tc>
              </a:tr>
              <a:tr h="644935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>
                          <a:latin typeface="+mn-lt"/>
                        </a:rPr>
                        <a:t>Неполная семья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По каким-то причинам в семье отсутствует один из родителей</a:t>
                      </a: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9015" cy="7460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Неполная семья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241648" y="2381209"/>
            <a:ext cx="5181600" cy="3139914"/>
          </a:xfrm>
        </p:spPr>
        <p:txBody>
          <a:bodyPr/>
          <a:lstStyle/>
          <a:p>
            <a:r>
              <a:rPr lang="ru-RU" dirty="0" smtClean="0"/>
              <a:t>В жизни бывает и так, что по каким-то причинам в семье отсутствует один из родителей. Такая семья называется неполной. Но это не означает, что эта семья хуже полной</a:t>
            </a:r>
            <a:endParaRPr lang="ru-RU" dirty="0"/>
          </a:p>
        </p:txBody>
      </p:sp>
      <p:pic>
        <p:nvPicPr>
          <p:cNvPr id="9220" name="Picture 4" descr="http://funbook.com.ua/pic/images_5/Iz-za_chego_Vi_bi_razveli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3246" y="1377387"/>
            <a:ext cx="4244177" cy="5252171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800354" y="353409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081713" y="1377950"/>
            <a:ext cx="6110287" cy="3563938"/>
          </a:xfrm>
        </p:spPr>
        <p:txBody>
          <a:bodyPr>
            <a:normAutofit lnSpcReduction="10000"/>
          </a:bodyPr>
          <a:lstStyle/>
          <a:p>
            <a:pPr algn="ctr">
              <a:buBlip>
                <a:blip r:embed="rId2"/>
              </a:buBlip>
            </a:pPr>
            <a:r>
              <a:rPr lang="ru-RU" dirty="0" smtClean="0"/>
              <a:t> 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</a:rPr>
              <a:t>Учебник с. 30</a:t>
            </a:r>
          </a:p>
          <a:p>
            <a:pPr algn="just">
              <a:buBlip>
                <a:blip r:embed="rId3"/>
              </a:buBlip>
            </a:pPr>
            <a:r>
              <a:rPr lang="ru-RU" sz="3200" dirty="0" smtClean="0"/>
              <a:t>Знакома ли вам такая семейная сценка?  </a:t>
            </a:r>
          </a:p>
          <a:p>
            <a:pPr algn="just">
              <a:buBlip>
                <a:blip r:embed="rId3"/>
              </a:buBlip>
            </a:pPr>
            <a:r>
              <a:rPr lang="ru-RU" sz="3200" dirty="0" smtClean="0"/>
              <a:t> Какие чувства испытывает мать рядом со своими детьми? </a:t>
            </a:r>
          </a:p>
          <a:p>
            <a:pPr algn="just">
              <a:buBlip>
                <a:blip r:embed="rId3"/>
              </a:buBlip>
            </a:pPr>
            <a:r>
              <a:rPr lang="ru-RU" sz="3200" dirty="0" smtClean="0"/>
              <a:t> Какие чувства испытывают дети к своей матери?</a:t>
            </a:r>
          </a:p>
          <a:p>
            <a:endParaRPr lang="ru-RU" dirty="0"/>
          </a:p>
        </p:txBody>
      </p:sp>
      <p:pic>
        <p:nvPicPr>
          <p:cNvPr id="5" name="Picture 2" descr="http://images59.fotki.com/v112/photos/7/1454087/7314844/_1921-v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7451" y="370389"/>
            <a:ext cx="4055375" cy="607092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6644" y="5987533"/>
            <a:ext cx="6750683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И. Серебрякова  «Автопортрет с дочерьми» (1921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906" y="365125"/>
            <a:ext cx="10670894" cy="82706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Домашнее 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Blip>
                <a:blip r:embed="rId2"/>
              </a:buBlip>
            </a:pPr>
            <a:r>
              <a:rPr lang="ru-RU" dirty="0" smtClean="0"/>
              <a:t> </a:t>
            </a:r>
            <a:r>
              <a:rPr lang="ru-RU" sz="3200" dirty="0" smtClean="0"/>
              <a:t>Учебник с. 32. задание 4.</a:t>
            </a:r>
          </a:p>
          <a:p>
            <a:pPr algn="just">
              <a:buBlip>
                <a:blip r:embed="rId2"/>
              </a:buBlip>
            </a:pPr>
            <a:r>
              <a:rPr lang="ru-RU" sz="3200" dirty="0" smtClean="0"/>
              <a:t> Представьте, что вам поступило задание от директора кондитерской фабрики – </a:t>
            </a:r>
            <a:r>
              <a:rPr lang="ru-RU" sz="3200" b="1" dirty="0" smtClean="0"/>
              <a:t>нарисовать фантики «Счастливая семья»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7997" y="392834"/>
            <a:ext cx="5593203" cy="82706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урока: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охарактеризовать типы семей;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показать отношение государства к семье; </a:t>
            </a:r>
          </a:p>
          <a:p>
            <a:pPr>
              <a:buBlip>
                <a:blip r:embed="rId2"/>
              </a:buBlip>
            </a:pPr>
            <a:r>
              <a:rPr lang="ru-RU" dirty="0" smtClean="0"/>
              <a:t>раскрыть значение понятий </a:t>
            </a:r>
            <a:r>
              <a:rPr lang="ru-RU" i="1" dirty="0" smtClean="0"/>
              <a:t>семья</a:t>
            </a:r>
            <a:r>
              <a:rPr lang="ru-RU" dirty="0" smtClean="0"/>
              <a:t>, </a:t>
            </a:r>
            <a:r>
              <a:rPr lang="ru-RU" i="1" dirty="0" smtClean="0"/>
              <a:t>счастливая семья</a:t>
            </a:r>
            <a:r>
              <a:rPr lang="ru-RU" dirty="0" smtClean="0"/>
              <a:t>, </a:t>
            </a:r>
            <a:r>
              <a:rPr lang="ru-RU" i="1" dirty="0" smtClean="0"/>
              <a:t>семейные отношения</a:t>
            </a:r>
            <a:endParaRPr lang="ru-RU" dirty="0"/>
          </a:p>
        </p:txBody>
      </p:sp>
      <p:pic>
        <p:nvPicPr>
          <p:cNvPr id="7" name="Picture 2" descr="http://i1276.photobucket.com/albums/y470/ConstantLeads/01%20backgrounds%20and%20Overlays/Public%20Housing/family-silhouette-clip-art_zpse9769f8f.png~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6945" y="4224759"/>
            <a:ext cx="2139440" cy="211187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056" y="365125"/>
            <a:ext cx="10647744" cy="86179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Проверка домашнего задания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8567" y="1532471"/>
            <a:ext cx="9996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Представьте графически семью в виде солнышка с расходящимися лучами. </a:t>
            </a:r>
            <a:r>
              <a:rPr lang="ru-RU" sz="2800" u="sng" dirty="0" smtClean="0"/>
              <a:t>Рядом с каждым лучом подпишите одно из назначений семьи.</a:t>
            </a:r>
            <a:r>
              <a:rPr lang="ru-RU" sz="2800" dirty="0" smtClean="0"/>
              <a:t> При выполнении задания вспомните примеры из жизни вашей собственной семьи.</a:t>
            </a:r>
            <a:endParaRPr lang="ru-RU" sz="2800" dirty="0"/>
          </a:p>
        </p:txBody>
      </p:sp>
      <p:sp>
        <p:nvSpPr>
          <p:cNvPr id="10" name="Солнце 9"/>
          <p:cNvSpPr/>
          <p:nvPr/>
        </p:nvSpPr>
        <p:spPr>
          <a:xfrm>
            <a:off x="4282632" y="3188826"/>
            <a:ext cx="3565003" cy="3518703"/>
          </a:xfrm>
          <a:prstGeom prst="su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семья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http://i1276.photobucket.com/albums/y470/ConstantLeads/01%20backgrounds%20and%20Overlays/Public%20Housing/family-silhouette-clip-art_zpse9769f8f.png~orig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8355" y="4224760"/>
            <a:ext cx="1084005" cy="1070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056" y="365125"/>
            <a:ext cx="10647744" cy="86179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Проверка домашнего задания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Picture 2" descr="http://xn--80aahvz2a9a.xn--p1ai/media/afisha/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82491" y="208344"/>
            <a:ext cx="1567732" cy="1142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508567" y="1532471"/>
            <a:ext cx="99966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Представьте графически семью в виде солнышка с расходящимися лучами. </a:t>
            </a:r>
            <a:r>
              <a:rPr lang="ru-RU" sz="2800" u="sng" dirty="0" smtClean="0"/>
              <a:t>Рядом с каждым лучом подпишите одно из назначений семьи.</a:t>
            </a:r>
            <a:r>
              <a:rPr lang="ru-RU" sz="2800" dirty="0" smtClean="0"/>
              <a:t> При выполнении задания вспомните примеры из жизни вашей собственной семьи.</a:t>
            </a:r>
            <a:endParaRPr lang="ru-RU" sz="2800" dirty="0"/>
          </a:p>
        </p:txBody>
      </p:sp>
      <p:sp>
        <p:nvSpPr>
          <p:cNvPr id="10" name="Солнце 9"/>
          <p:cNvSpPr/>
          <p:nvPr/>
        </p:nvSpPr>
        <p:spPr>
          <a:xfrm>
            <a:off x="4282632" y="3188826"/>
            <a:ext cx="3565003" cy="3518703"/>
          </a:xfrm>
          <a:prstGeom prst="su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endParaRPr lang="ru-RU" sz="28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семья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2" descr="http://i1276.photobucket.com/albums/y470/ConstantLeads/01%20backgrounds%20and%20Overlays/Public%20Housing/family-silhouette-clip-art_zpse9769f8f.png~origin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68355" y="4224760"/>
            <a:ext cx="1084005" cy="1070036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362878" y="3325357"/>
            <a:ext cx="2350965" cy="461665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/>
            <a:r>
              <a:rPr lang="ru-RU" sz="2400" b="1" dirty="0" smtClean="0"/>
              <a:t>Рождение детей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328585" y="3487402"/>
            <a:ext cx="2918491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/>
            <a:r>
              <a:rPr lang="ru-RU" sz="2400" b="1" dirty="0" smtClean="0"/>
              <a:t>Воспитание нового </a:t>
            </a:r>
          </a:p>
          <a:p>
            <a:pPr algn="ctr" fontAlgn="base"/>
            <a:r>
              <a:rPr lang="ru-RU" sz="2400" b="1" dirty="0" smtClean="0"/>
              <a:t>поколения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93308" y="4193459"/>
            <a:ext cx="3345710" cy="830997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Ведение общего </a:t>
            </a:r>
          </a:p>
          <a:p>
            <a:pPr algn="ctr"/>
            <a:r>
              <a:rPr lang="ru-RU" sz="2400" b="1" dirty="0" smtClean="0"/>
              <a:t>хозяйства</a:t>
            </a:r>
            <a:endParaRPr lang="ru-RU" sz="2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5655" y="4945811"/>
            <a:ext cx="3656706" cy="120032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/>
            <a:r>
              <a:rPr lang="ru-RU" sz="2400" b="1" dirty="0" smtClean="0"/>
              <a:t>Физическая, </a:t>
            </a:r>
          </a:p>
          <a:p>
            <a:pPr algn="ctr" fontAlgn="base"/>
            <a:r>
              <a:rPr lang="ru-RU" sz="2400" b="1" dirty="0" smtClean="0"/>
              <a:t>экономическая, </a:t>
            </a:r>
          </a:p>
          <a:p>
            <a:pPr algn="ctr" fontAlgn="base"/>
            <a:r>
              <a:rPr lang="ru-RU" sz="2400" b="1" dirty="0" smtClean="0"/>
              <a:t>психологическая защита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457954" y="5258726"/>
            <a:ext cx="4417671" cy="1200329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/>
              <a:t>Эмоциональная разрядка </a:t>
            </a:r>
          </a:p>
          <a:p>
            <a:pPr algn="ctr" fontAlgn="base"/>
            <a:r>
              <a:rPr lang="ru-RU" sz="2400" b="1" dirty="0" smtClean="0"/>
              <a:t>(получение и отдача любви, тепла, ласки)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45233" cy="60714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+mj-lt"/>
              </a:rPr>
              <a:t>Как государство заботится о благополучии семьи?</a:t>
            </a:r>
            <a:endParaRPr lang="ru-RU" sz="320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347242" y="1362638"/>
          <a:ext cx="11366338" cy="5200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386" name="Picture 2" descr="http://www.kurgan-city.ru.images.1c-bitrix-cdn.ru/upload/iblock/b6f/molodye%20semii-2014.jpg?1393237912152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0861" y="1539431"/>
            <a:ext cx="3075917" cy="2025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435" y="365126"/>
            <a:ext cx="10821365" cy="80391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Если семья не выполняет своих обязанностей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4091" y="1458410"/>
            <a:ext cx="5695709" cy="471855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17629" y="1489959"/>
            <a:ext cx="10926503" cy="1450011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Встречаются семьи, которые не выполняют своих обязанностей, дети в таких семьях находятся без присмотра, бывают голодными, родители не обращают на них внимания</a:t>
            </a:r>
            <a:endParaRPr lang="ru-RU" dirty="0"/>
          </a:p>
        </p:txBody>
      </p:sp>
      <p:pic>
        <p:nvPicPr>
          <p:cNvPr id="1026" name="Picture 2" descr="http://www.mamma.no/sites/default/files/styles/preset_1_article_carousel_image/public/samlivsbrudd_hoved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14523" y="2804348"/>
            <a:ext cx="6537732" cy="3677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368" y="365125"/>
            <a:ext cx="10162572" cy="75761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Составим портрет благополучной и неблагополучной семьи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98653" y="4965539"/>
            <a:ext cx="10567686" cy="15278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Список – подсказка</a:t>
            </a:r>
            <a:r>
              <a:rPr lang="ru-RU" dirty="0" smtClean="0"/>
              <a:t>: злобность, дружелюбие, лень, заботливость, ворчливость, внимание, любовь, зависть, строгость, неуступчивость, верность</a:t>
            </a:r>
            <a:endParaRPr lang="ru-RU" dirty="0"/>
          </a:p>
        </p:txBody>
      </p:sp>
      <p:pic>
        <p:nvPicPr>
          <p:cNvPr id="6" name="Picture 2" descr="http://xn--80aahvz2a9a.xn--p1ai/media/afisha/Fami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93551" y="208344"/>
            <a:ext cx="1556671" cy="1134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95422" y="1877132"/>
          <a:ext cx="10208872" cy="27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436"/>
                <a:gridCol w="5104436"/>
              </a:tblGrid>
              <a:tr h="9673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bg1"/>
                          </a:solidFill>
                          <a:hlinkClick r:id="" action="ppaction://hlinkshowjump?jump=nextslide"/>
                        </a:rPr>
                        <a:t>Благополучная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 семья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Неблагополучная семья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622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368" y="365125"/>
            <a:ext cx="10162572" cy="75761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Составим портрет благополучной и </a:t>
            </a:r>
            <a:r>
              <a:rPr lang="ru-RU" sz="3200" dirty="0" smtClean="0">
                <a:solidFill>
                  <a:schemeClr val="tx1"/>
                </a:solidFill>
              </a:rPr>
              <a:t>неблагополучной семьи 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2"/>
              </a:buBlip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798653" y="4965539"/>
            <a:ext cx="10567686" cy="15278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Список – подсказка</a:t>
            </a:r>
            <a:r>
              <a:rPr lang="ru-RU" dirty="0" smtClean="0"/>
              <a:t>: злобность, дружелюбие, лень, заботливость, ворчливость, внимание, любовь, зависть, строгость, неуступчивость, верность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35260" y="1877132"/>
          <a:ext cx="9873206" cy="2729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603"/>
                <a:gridCol w="4936603"/>
              </a:tblGrid>
              <a:tr h="96735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Благополучная семья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Неблагополучная семья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6223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Дружелюбие, заботливость, внимание, любовь, верность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Злобность, лень, ворчливость, зависть, строгость, неуступчивость,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413" y="365125"/>
            <a:ext cx="10902387" cy="82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Виды  семей </a:t>
            </a:r>
            <a:r>
              <a:rPr lang="ru-RU" sz="3100" dirty="0" smtClean="0">
                <a:solidFill>
                  <a:schemeClr val="tx1"/>
                </a:solidFill>
              </a:rPr>
              <a:t>/Дать характеристику семьям, работа с учебником с. 29/</a:t>
            </a:r>
            <a:endParaRPr lang="ru-RU" sz="3100" dirty="0">
              <a:solidFill>
                <a:schemeClr val="tx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6571" y="1580607"/>
          <a:ext cx="11573691" cy="495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842"/>
                <a:gridCol w="9250849"/>
              </a:tblGrid>
              <a:tr h="86615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inherit"/>
                        </a:rPr>
                        <a:t>Вид семьи</a:t>
                      </a:r>
                      <a:endParaRPr lang="ru-RU" sz="2400" dirty="0">
                        <a:solidFill>
                          <a:schemeClr val="tx1"/>
                        </a:solidFill>
                        <a:latin typeface="inheri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inherit"/>
                        </a:rPr>
                        <a:t>Характеристика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inherit"/>
                      </a:endParaRPr>
                    </a:p>
                  </a:txBody>
                  <a:tcPr marL="38100" marR="38100" marT="38100" marB="38100"/>
                </a:tc>
              </a:tr>
              <a:tr h="1391115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Двухпоколенная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/>
                </a:tc>
              </a:tr>
              <a:tr h="1024308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>
                          <a:latin typeface="+mn-lt"/>
                        </a:rPr>
                        <a:t>Трехпоколенная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/>
                </a:tc>
              </a:tr>
              <a:tr h="1024308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>
                          <a:latin typeface="+mn-lt"/>
                        </a:rPr>
                        <a:t>Четырехпоколенная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38100" marR="38100" marT="38100" marB="38100"/>
                </a:tc>
              </a:tr>
              <a:tr h="644935">
                <a:tc>
                  <a:txBody>
                    <a:bodyPr/>
                    <a:lstStyle/>
                    <a:p>
                      <a:pPr algn="just" fontAlgn="base"/>
                      <a:r>
                        <a:rPr lang="ru-RU" sz="2400" dirty="0">
                          <a:latin typeface="+mn-lt"/>
                        </a:rPr>
                        <a:t>Неполная семья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02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295</TotalTime>
  <Words>499</Words>
  <Application>Microsoft Office PowerPoint</Application>
  <PresentationFormat>Произвольный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 Семья и семейные отношения </vt:lpstr>
      <vt:lpstr>Цель урока:</vt:lpstr>
      <vt:lpstr>Проверка домашнего задания</vt:lpstr>
      <vt:lpstr>Проверка домашнего задания</vt:lpstr>
      <vt:lpstr>Как государство заботится о благополучии семьи?</vt:lpstr>
      <vt:lpstr>Если семья не выполняет своих обязанностей</vt:lpstr>
      <vt:lpstr>Составим портрет благополучной и неблагополучной семьи  </vt:lpstr>
      <vt:lpstr>Составим портрет благополучной и неблагополучной семьи  </vt:lpstr>
      <vt:lpstr>Виды  семей /Дать характеристику семьям, работа с учебником с. 29/</vt:lpstr>
      <vt:lpstr>Дать характеристику видам семей</vt:lpstr>
      <vt:lpstr>Неполная семья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User</cp:lastModifiedBy>
  <cp:revision>35</cp:revision>
  <dcterms:created xsi:type="dcterms:W3CDTF">2014-10-29T03:00:56Z</dcterms:created>
  <dcterms:modified xsi:type="dcterms:W3CDTF">2019-01-11T12:58:46Z</dcterms:modified>
</cp:coreProperties>
</file>