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90" r:id="rId9"/>
    <p:sldId id="289" r:id="rId10"/>
    <p:sldId id="283" r:id="rId11"/>
    <p:sldId id="291" r:id="rId12"/>
    <p:sldId id="285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6" d="100"/>
          <a:sy n="86" d="100"/>
        </p:scale>
        <p:origin x="14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6AA6F-D7A4-47C7-B04A-6BC4051BB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42F25C-81FB-437C-9571-51392CA43D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CC5C6027-22EB-4B0B-BB1F-941B0B0A5C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EA77F-3787-4B02-89BB-BB9460FAE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CE8F-2D18-48CB-AFE4-6B24F07DE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7ABB0D-AC3E-4CEE-B1E5-662B8FA34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363A4F-09A3-451C-8810-1347F729E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FC62EC-C0A3-4148-9BE8-83DCBDA68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859DDD-995E-4972-A291-FFA74A986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3AA4C3-E15B-4854-A5F4-09F52A820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0DA93-BE3D-4563-A29F-DA5ED84E8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8156-A7BE-4983-A755-0D3214D9C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4EE46-D605-4F6F-AA5E-98082D043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817F7-8FF7-4827-8315-C15A0C927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43FE8-048E-4E83-8FB8-1A92542AE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CDE8F-6558-4880-87CD-013331A0A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0DF8F-7653-4ADF-A78D-3826B7479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F7F35-743D-4BB4-881F-E5C51E953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5C850D-ECB9-4FB6-ADC4-9C3A610964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User\Desktop\&#1041;&#1054;&#1055;\555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Desktop\&#1041;&#1054;&#1055;\&#1084;&#1085;&#1077;%20&#1085;&#1088;&#1072;&#1074;&#1080;&#1090;&#1089;&#1103;%20&#1072;&#1074;&#1080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Desktop\&#1041;&#1054;&#1055;\&#1084;&#1085;&#1077;%20&#1085;&#1077;%20&#1085;&#1088;&#1072;&#1074;&#1080;&#1090;&#1089;&#1103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1916832"/>
            <a:ext cx="5940152" cy="268304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Формула родительской любви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Педагогическая мастерская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899592" y="908720"/>
            <a:ext cx="7776864" cy="5616624"/>
            <a:chOff x="4320" y="1152"/>
            <a:chExt cx="414" cy="402"/>
          </a:xfrm>
        </p:grpSpPr>
        <p:sp>
          <p:nvSpPr>
            <p:cNvPr id="48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80920" cy="738460"/>
          </a:xfrm>
        </p:spPr>
        <p:txBody>
          <a:bodyPr/>
          <a:lstStyle/>
          <a:p>
            <a:r>
              <a:rPr lang="ru-RU" dirty="0" smtClean="0"/>
              <a:t>Статуя</a:t>
            </a:r>
            <a:endParaRPr lang="en-US" dirty="0"/>
          </a:p>
        </p:txBody>
      </p:sp>
      <p:pic>
        <p:nvPicPr>
          <p:cNvPr id="51" name="55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7128792" cy="475252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152" t="21839" r="22039" b="8442"/>
          <a:stretch/>
        </p:blipFill>
        <p:spPr>
          <a:xfrm>
            <a:off x="323528" y="325438"/>
            <a:ext cx="8564291" cy="612789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3375" y="1884363"/>
            <a:ext cx="5678785" cy="1832669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Педагогическая мастерская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5837238" y="2060848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5436096" y="5733256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124744"/>
            <a:ext cx="7764462" cy="1512168"/>
          </a:xfrm>
        </p:spPr>
        <p:txBody>
          <a:bodyPr/>
          <a:lstStyle/>
          <a:p>
            <a:pPr algn="r"/>
            <a:r>
              <a:rPr lang="ru-RU" sz="2000" dirty="0" smtClean="0"/>
              <a:t>Воспитание — это терпение. </a:t>
            </a:r>
            <a:br>
              <a:rPr lang="ru-RU" sz="2000" dirty="0" smtClean="0"/>
            </a:br>
            <a:r>
              <a:rPr lang="ru-RU" sz="2000" dirty="0" smtClean="0"/>
              <a:t>Где не хватает терпения — надо бы постараться понять, где не понимаю — постараюсь вытерпеть, и всегда принимаю ребенка, всегда люблю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С. Соловейчик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971600" y="1303338"/>
            <a:ext cx="7776863" cy="1765622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6352005" y="5805264"/>
            <a:ext cx="12616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CFCFC"/>
                </a:solidFill>
              </a:rPr>
              <a:t>Терпение</a:t>
            </a:r>
            <a:endParaRPr lang="en-US" b="1" dirty="0">
              <a:solidFill>
                <a:srgbClr val="FCFCFC"/>
              </a:solidFill>
            </a:endParaRPr>
          </a:p>
        </p:txBody>
      </p:sp>
      <p:pic>
        <p:nvPicPr>
          <p:cNvPr id="57369" name="Picture 25" descr="http://doseng.org/uploads/posts/2009-08/thumbs/1250198942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104456" cy="298127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Ребёнок - это</a:t>
            </a:r>
            <a:endParaRPr lang="en-US" dirty="0"/>
          </a:p>
        </p:txBody>
      </p:sp>
      <p:graphicFrame>
        <p:nvGraphicFramePr>
          <p:cNvPr id="8" name="Group 78"/>
          <p:cNvGraphicFramePr>
            <a:graphicFrameLocks noGrp="1"/>
          </p:cNvGraphicFramePr>
          <p:nvPr>
            <p:ph idx="4294967295"/>
          </p:nvPr>
        </p:nvGraphicFramePr>
        <p:xfrm>
          <a:off x="457200" y="1533525"/>
          <a:ext cx="8229600" cy="498157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образа </a:t>
            </a:r>
            <a:endParaRPr lang="en-US" dirty="0"/>
          </a:p>
        </p:txBody>
      </p:sp>
      <p:grpSp>
        <p:nvGrpSpPr>
          <p:cNvPr id="59417" name="Group 25"/>
          <p:cNvGrpSpPr>
            <a:grpSpLocks/>
          </p:cNvGrpSpPr>
          <p:nvPr/>
        </p:nvGrpSpPr>
        <p:grpSpPr bwMode="auto">
          <a:xfrm>
            <a:off x="1619672" y="1268760"/>
            <a:ext cx="5544616" cy="5184576"/>
            <a:chOff x="855" y="1145"/>
            <a:chExt cx="5085" cy="5615"/>
          </a:xfrm>
        </p:grpSpPr>
        <p:sp>
          <p:nvSpPr>
            <p:cNvPr id="59418" name="Oval 26" descr="школьник"/>
            <p:cNvSpPr>
              <a:spLocks noChangeArrowheads="1"/>
            </p:cNvSpPr>
            <p:nvPr/>
          </p:nvSpPr>
          <p:spPr bwMode="auto">
            <a:xfrm>
              <a:off x="2019" y="2568"/>
              <a:ext cx="2757" cy="2784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9" name="AutoShape 27"/>
            <p:cNvSpPr>
              <a:spLocks noChangeArrowheads="1"/>
            </p:cNvSpPr>
            <p:nvPr/>
          </p:nvSpPr>
          <p:spPr bwMode="auto">
            <a:xfrm>
              <a:off x="855" y="1361"/>
              <a:ext cx="5061" cy="5399"/>
            </a:xfrm>
            <a:custGeom>
              <a:avLst/>
              <a:gdLst>
                <a:gd name="G0" fmla="+- 6650 0 0"/>
                <a:gd name="G1" fmla="+- -11495216 0 0"/>
                <a:gd name="G2" fmla="+- 0 0 -11495216"/>
                <a:gd name="T0" fmla="*/ 0 256 1"/>
                <a:gd name="T1" fmla="*/ 180 256 1"/>
                <a:gd name="G3" fmla="+- -11495216 T0 T1"/>
                <a:gd name="T2" fmla="*/ 0 256 1"/>
                <a:gd name="T3" fmla="*/ 90 256 1"/>
                <a:gd name="G4" fmla="+- -11495216 T2 T3"/>
                <a:gd name="G5" fmla="*/ G4 2 1"/>
                <a:gd name="T4" fmla="*/ 90 256 1"/>
                <a:gd name="T5" fmla="*/ 0 256 1"/>
                <a:gd name="G6" fmla="+- -11495216 T4 T5"/>
                <a:gd name="G7" fmla="*/ G6 2 1"/>
                <a:gd name="G8" fmla="abs -114952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50"/>
                <a:gd name="G18" fmla="*/ 6650 1 2"/>
                <a:gd name="G19" fmla="+- G18 5400 0"/>
                <a:gd name="G20" fmla="cos G19 -11495216"/>
                <a:gd name="G21" fmla="sin G19 -11495216"/>
                <a:gd name="G22" fmla="+- G20 10800 0"/>
                <a:gd name="G23" fmla="+- G21 10800 0"/>
                <a:gd name="G24" fmla="+- 10800 0 G20"/>
                <a:gd name="G25" fmla="+- 6650 10800 0"/>
                <a:gd name="G26" fmla="?: G9 G17 G25"/>
                <a:gd name="G27" fmla="?: G9 0 21600"/>
                <a:gd name="G28" fmla="cos 10800 -11495216"/>
                <a:gd name="G29" fmla="sin 10800 -11495216"/>
                <a:gd name="G30" fmla="sin 6650 -11495216"/>
                <a:gd name="G31" fmla="+- G28 10800 0"/>
                <a:gd name="G32" fmla="+- G29 10800 0"/>
                <a:gd name="G33" fmla="+- G30 10800 0"/>
                <a:gd name="G34" fmla="?: G4 0 G31"/>
                <a:gd name="G35" fmla="?: -11495216 G34 0"/>
                <a:gd name="G36" fmla="?: G6 G35 G31"/>
                <a:gd name="G37" fmla="+- 21600 0 G36"/>
                <a:gd name="G38" fmla="?: G4 0 G33"/>
                <a:gd name="G39" fmla="?: -114952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03 w 21600"/>
                <a:gd name="T15" fmla="*/ 10100 h 21600"/>
                <a:gd name="T16" fmla="*/ 10800 w 21600"/>
                <a:gd name="T17" fmla="*/ 4150 h 21600"/>
                <a:gd name="T18" fmla="*/ 19497 w 21600"/>
                <a:gd name="T19" fmla="*/ 10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71" y="10267"/>
                  </a:moveTo>
                  <a:cubicBezTo>
                    <a:pt x="4449" y="6812"/>
                    <a:pt x="7333" y="4149"/>
                    <a:pt x="10800" y="4150"/>
                  </a:cubicBezTo>
                  <a:cubicBezTo>
                    <a:pt x="14266" y="4150"/>
                    <a:pt x="17150" y="6812"/>
                    <a:pt x="17428" y="10267"/>
                  </a:cubicBezTo>
                  <a:lnTo>
                    <a:pt x="21565" y="9934"/>
                  </a:lnTo>
                  <a:cubicBezTo>
                    <a:pt x="21114" y="4323"/>
                    <a:pt x="16429" y="-1"/>
                    <a:pt x="10799" y="0"/>
                  </a:cubicBezTo>
                  <a:cubicBezTo>
                    <a:pt x="5170" y="0"/>
                    <a:pt x="485" y="4323"/>
                    <a:pt x="34" y="99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0" name="AutoShape 28"/>
            <p:cNvSpPr>
              <a:spLocks noChangeArrowheads="1"/>
            </p:cNvSpPr>
            <p:nvPr/>
          </p:nvSpPr>
          <p:spPr bwMode="auto">
            <a:xfrm rot="10800000">
              <a:off x="879" y="1145"/>
              <a:ext cx="5061" cy="5399"/>
            </a:xfrm>
            <a:custGeom>
              <a:avLst/>
              <a:gdLst>
                <a:gd name="G0" fmla="+- 6650 0 0"/>
                <a:gd name="G1" fmla="+- -11495216 0 0"/>
                <a:gd name="G2" fmla="+- 0 0 -11495216"/>
                <a:gd name="T0" fmla="*/ 0 256 1"/>
                <a:gd name="T1" fmla="*/ 180 256 1"/>
                <a:gd name="G3" fmla="+- -11495216 T0 T1"/>
                <a:gd name="T2" fmla="*/ 0 256 1"/>
                <a:gd name="T3" fmla="*/ 90 256 1"/>
                <a:gd name="G4" fmla="+- -11495216 T2 T3"/>
                <a:gd name="G5" fmla="*/ G4 2 1"/>
                <a:gd name="T4" fmla="*/ 90 256 1"/>
                <a:gd name="T5" fmla="*/ 0 256 1"/>
                <a:gd name="G6" fmla="+- -11495216 T4 T5"/>
                <a:gd name="G7" fmla="*/ G6 2 1"/>
                <a:gd name="G8" fmla="abs -114952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50"/>
                <a:gd name="G18" fmla="*/ 6650 1 2"/>
                <a:gd name="G19" fmla="+- G18 5400 0"/>
                <a:gd name="G20" fmla="cos G19 -11495216"/>
                <a:gd name="G21" fmla="sin G19 -11495216"/>
                <a:gd name="G22" fmla="+- G20 10800 0"/>
                <a:gd name="G23" fmla="+- G21 10800 0"/>
                <a:gd name="G24" fmla="+- 10800 0 G20"/>
                <a:gd name="G25" fmla="+- 6650 10800 0"/>
                <a:gd name="G26" fmla="?: G9 G17 G25"/>
                <a:gd name="G27" fmla="?: G9 0 21600"/>
                <a:gd name="G28" fmla="cos 10800 -11495216"/>
                <a:gd name="G29" fmla="sin 10800 -11495216"/>
                <a:gd name="G30" fmla="sin 6650 -11495216"/>
                <a:gd name="G31" fmla="+- G28 10800 0"/>
                <a:gd name="G32" fmla="+- G29 10800 0"/>
                <a:gd name="G33" fmla="+- G30 10800 0"/>
                <a:gd name="G34" fmla="?: G4 0 G31"/>
                <a:gd name="G35" fmla="?: -11495216 G34 0"/>
                <a:gd name="G36" fmla="?: G6 G35 G31"/>
                <a:gd name="G37" fmla="+- 21600 0 G36"/>
                <a:gd name="G38" fmla="?: G4 0 G33"/>
                <a:gd name="G39" fmla="?: -114952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03 w 21600"/>
                <a:gd name="T15" fmla="*/ 10100 h 21600"/>
                <a:gd name="T16" fmla="*/ 10800 w 21600"/>
                <a:gd name="T17" fmla="*/ 4150 h 21600"/>
                <a:gd name="T18" fmla="*/ 19497 w 21600"/>
                <a:gd name="T19" fmla="*/ 10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71" y="10267"/>
                  </a:moveTo>
                  <a:cubicBezTo>
                    <a:pt x="4449" y="6812"/>
                    <a:pt x="7333" y="4149"/>
                    <a:pt x="10800" y="4150"/>
                  </a:cubicBezTo>
                  <a:cubicBezTo>
                    <a:pt x="14266" y="4150"/>
                    <a:pt x="17150" y="6812"/>
                    <a:pt x="17428" y="10267"/>
                  </a:cubicBezTo>
                  <a:lnTo>
                    <a:pt x="21565" y="9934"/>
                  </a:lnTo>
                  <a:cubicBezTo>
                    <a:pt x="21114" y="4323"/>
                    <a:pt x="16429" y="-1"/>
                    <a:pt x="10799" y="0"/>
                  </a:cubicBezTo>
                  <a:cubicBezTo>
                    <a:pt x="5170" y="0"/>
                    <a:pt x="485" y="4323"/>
                    <a:pt x="34" y="99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59421" name="AutoShape 29"/>
            <p:cNvCxnSpPr>
              <a:cxnSpLocks noChangeShapeType="1"/>
            </p:cNvCxnSpPr>
            <p:nvPr/>
          </p:nvCxnSpPr>
          <p:spPr bwMode="auto">
            <a:xfrm>
              <a:off x="3384" y="1361"/>
              <a:ext cx="11" cy="10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422" name="AutoShape 30"/>
            <p:cNvCxnSpPr>
              <a:cxnSpLocks noChangeShapeType="1"/>
            </p:cNvCxnSpPr>
            <p:nvPr/>
          </p:nvCxnSpPr>
          <p:spPr bwMode="auto">
            <a:xfrm>
              <a:off x="3395" y="5513"/>
              <a:ext cx="0" cy="10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3" name="TextBox 32"/>
          <p:cNvSpPr txBox="1"/>
          <p:nvPr/>
        </p:nvSpPr>
        <p:spPr>
          <a:xfrm rot="1940925">
            <a:off x="4525480" y="212069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ассоциация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7100"/>
          </a:xfrm>
        </p:spPr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980728"/>
            <a:ext cx="8229600" cy="11521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строка – одно существительное, выражающее главную тему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cинквейна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467544" y="2060848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строка – два прилагательных, выражающих главную мысль.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2977"/>
            <a:ext cx="799288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/>
              <a:t>3 строка – три глагола, описывающие действия в рамках темы.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endParaRPr lang="ru-RU" sz="3200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14908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/>
              <a:t>4 строка – фраза, несущая определенный смысл</a:t>
            </a:r>
            <a:r>
              <a:rPr lang="ru-RU" sz="3200" kern="0" dirty="0" smtClean="0"/>
              <a:t>.</a:t>
            </a:r>
            <a:endParaRPr lang="ru-RU" sz="3200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157192"/>
            <a:ext cx="853244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/>
              <a:t>5 строка – заключение в форме существительного </a:t>
            </a:r>
            <a:endParaRPr lang="ru-RU" sz="3200" kern="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200" kern="0" dirty="0" smtClean="0"/>
              <a:t>(</a:t>
            </a:r>
            <a:r>
              <a:rPr lang="ru-RU" sz="3200" kern="0" dirty="0"/>
              <a:t>ассоциация с первым словом).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образа </a:t>
            </a:r>
            <a:endParaRPr lang="en-US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619672" y="1268760"/>
            <a:ext cx="5544616" cy="5184576"/>
            <a:chOff x="855" y="1145"/>
            <a:chExt cx="5085" cy="5615"/>
          </a:xfrm>
        </p:grpSpPr>
        <p:sp>
          <p:nvSpPr>
            <p:cNvPr id="59418" name="Oval 26" descr="школьник"/>
            <p:cNvSpPr>
              <a:spLocks noChangeArrowheads="1"/>
            </p:cNvSpPr>
            <p:nvPr/>
          </p:nvSpPr>
          <p:spPr bwMode="auto">
            <a:xfrm>
              <a:off x="2019" y="2568"/>
              <a:ext cx="2757" cy="2784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9" name="AutoShape 27"/>
            <p:cNvSpPr>
              <a:spLocks noChangeArrowheads="1"/>
            </p:cNvSpPr>
            <p:nvPr/>
          </p:nvSpPr>
          <p:spPr bwMode="auto">
            <a:xfrm>
              <a:off x="855" y="1361"/>
              <a:ext cx="5061" cy="5399"/>
            </a:xfrm>
            <a:custGeom>
              <a:avLst/>
              <a:gdLst>
                <a:gd name="G0" fmla="+- 6650 0 0"/>
                <a:gd name="G1" fmla="+- -11495216 0 0"/>
                <a:gd name="G2" fmla="+- 0 0 -11495216"/>
                <a:gd name="T0" fmla="*/ 0 256 1"/>
                <a:gd name="T1" fmla="*/ 180 256 1"/>
                <a:gd name="G3" fmla="+- -11495216 T0 T1"/>
                <a:gd name="T2" fmla="*/ 0 256 1"/>
                <a:gd name="T3" fmla="*/ 90 256 1"/>
                <a:gd name="G4" fmla="+- -11495216 T2 T3"/>
                <a:gd name="G5" fmla="*/ G4 2 1"/>
                <a:gd name="T4" fmla="*/ 90 256 1"/>
                <a:gd name="T5" fmla="*/ 0 256 1"/>
                <a:gd name="G6" fmla="+- -11495216 T4 T5"/>
                <a:gd name="G7" fmla="*/ G6 2 1"/>
                <a:gd name="G8" fmla="abs -114952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50"/>
                <a:gd name="G18" fmla="*/ 6650 1 2"/>
                <a:gd name="G19" fmla="+- G18 5400 0"/>
                <a:gd name="G20" fmla="cos G19 -11495216"/>
                <a:gd name="G21" fmla="sin G19 -11495216"/>
                <a:gd name="G22" fmla="+- G20 10800 0"/>
                <a:gd name="G23" fmla="+- G21 10800 0"/>
                <a:gd name="G24" fmla="+- 10800 0 G20"/>
                <a:gd name="G25" fmla="+- 6650 10800 0"/>
                <a:gd name="G26" fmla="?: G9 G17 G25"/>
                <a:gd name="G27" fmla="?: G9 0 21600"/>
                <a:gd name="G28" fmla="cos 10800 -11495216"/>
                <a:gd name="G29" fmla="sin 10800 -11495216"/>
                <a:gd name="G30" fmla="sin 6650 -11495216"/>
                <a:gd name="G31" fmla="+- G28 10800 0"/>
                <a:gd name="G32" fmla="+- G29 10800 0"/>
                <a:gd name="G33" fmla="+- G30 10800 0"/>
                <a:gd name="G34" fmla="?: G4 0 G31"/>
                <a:gd name="G35" fmla="?: -11495216 G34 0"/>
                <a:gd name="G36" fmla="?: G6 G35 G31"/>
                <a:gd name="G37" fmla="+- 21600 0 G36"/>
                <a:gd name="G38" fmla="?: G4 0 G33"/>
                <a:gd name="G39" fmla="?: -114952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03 w 21600"/>
                <a:gd name="T15" fmla="*/ 10100 h 21600"/>
                <a:gd name="T16" fmla="*/ 10800 w 21600"/>
                <a:gd name="T17" fmla="*/ 4150 h 21600"/>
                <a:gd name="T18" fmla="*/ 19497 w 21600"/>
                <a:gd name="T19" fmla="*/ 10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71" y="10267"/>
                  </a:moveTo>
                  <a:cubicBezTo>
                    <a:pt x="4449" y="6812"/>
                    <a:pt x="7333" y="4149"/>
                    <a:pt x="10800" y="4150"/>
                  </a:cubicBezTo>
                  <a:cubicBezTo>
                    <a:pt x="14266" y="4150"/>
                    <a:pt x="17150" y="6812"/>
                    <a:pt x="17428" y="10267"/>
                  </a:cubicBezTo>
                  <a:lnTo>
                    <a:pt x="21565" y="9934"/>
                  </a:lnTo>
                  <a:cubicBezTo>
                    <a:pt x="21114" y="4323"/>
                    <a:pt x="16429" y="-1"/>
                    <a:pt x="10799" y="0"/>
                  </a:cubicBezTo>
                  <a:cubicBezTo>
                    <a:pt x="5170" y="0"/>
                    <a:pt x="485" y="4323"/>
                    <a:pt x="34" y="99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0" name="AutoShape 28"/>
            <p:cNvSpPr>
              <a:spLocks noChangeArrowheads="1"/>
            </p:cNvSpPr>
            <p:nvPr/>
          </p:nvSpPr>
          <p:spPr bwMode="auto">
            <a:xfrm rot="10800000">
              <a:off x="879" y="1145"/>
              <a:ext cx="5061" cy="5399"/>
            </a:xfrm>
            <a:custGeom>
              <a:avLst/>
              <a:gdLst>
                <a:gd name="G0" fmla="+- 6650 0 0"/>
                <a:gd name="G1" fmla="+- -11495216 0 0"/>
                <a:gd name="G2" fmla="+- 0 0 -11495216"/>
                <a:gd name="T0" fmla="*/ 0 256 1"/>
                <a:gd name="T1" fmla="*/ 180 256 1"/>
                <a:gd name="G3" fmla="+- -11495216 T0 T1"/>
                <a:gd name="T2" fmla="*/ 0 256 1"/>
                <a:gd name="T3" fmla="*/ 90 256 1"/>
                <a:gd name="G4" fmla="+- -11495216 T2 T3"/>
                <a:gd name="G5" fmla="*/ G4 2 1"/>
                <a:gd name="T4" fmla="*/ 90 256 1"/>
                <a:gd name="T5" fmla="*/ 0 256 1"/>
                <a:gd name="G6" fmla="+- -11495216 T4 T5"/>
                <a:gd name="G7" fmla="*/ G6 2 1"/>
                <a:gd name="G8" fmla="abs -114952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50"/>
                <a:gd name="G18" fmla="*/ 6650 1 2"/>
                <a:gd name="G19" fmla="+- G18 5400 0"/>
                <a:gd name="G20" fmla="cos G19 -11495216"/>
                <a:gd name="G21" fmla="sin G19 -11495216"/>
                <a:gd name="G22" fmla="+- G20 10800 0"/>
                <a:gd name="G23" fmla="+- G21 10800 0"/>
                <a:gd name="G24" fmla="+- 10800 0 G20"/>
                <a:gd name="G25" fmla="+- 6650 10800 0"/>
                <a:gd name="G26" fmla="?: G9 G17 G25"/>
                <a:gd name="G27" fmla="?: G9 0 21600"/>
                <a:gd name="G28" fmla="cos 10800 -11495216"/>
                <a:gd name="G29" fmla="sin 10800 -11495216"/>
                <a:gd name="G30" fmla="sin 6650 -11495216"/>
                <a:gd name="G31" fmla="+- G28 10800 0"/>
                <a:gd name="G32" fmla="+- G29 10800 0"/>
                <a:gd name="G33" fmla="+- G30 10800 0"/>
                <a:gd name="G34" fmla="?: G4 0 G31"/>
                <a:gd name="G35" fmla="?: -11495216 G34 0"/>
                <a:gd name="G36" fmla="?: G6 G35 G31"/>
                <a:gd name="G37" fmla="+- 21600 0 G36"/>
                <a:gd name="G38" fmla="?: G4 0 G33"/>
                <a:gd name="G39" fmla="?: -114952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03 w 21600"/>
                <a:gd name="T15" fmla="*/ 10100 h 21600"/>
                <a:gd name="T16" fmla="*/ 10800 w 21600"/>
                <a:gd name="T17" fmla="*/ 4150 h 21600"/>
                <a:gd name="T18" fmla="*/ 19497 w 21600"/>
                <a:gd name="T19" fmla="*/ 10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71" y="10267"/>
                  </a:moveTo>
                  <a:cubicBezTo>
                    <a:pt x="4449" y="6812"/>
                    <a:pt x="7333" y="4149"/>
                    <a:pt x="10800" y="4150"/>
                  </a:cubicBezTo>
                  <a:cubicBezTo>
                    <a:pt x="14266" y="4150"/>
                    <a:pt x="17150" y="6812"/>
                    <a:pt x="17428" y="10267"/>
                  </a:cubicBezTo>
                  <a:lnTo>
                    <a:pt x="21565" y="9934"/>
                  </a:lnTo>
                  <a:cubicBezTo>
                    <a:pt x="21114" y="4323"/>
                    <a:pt x="16429" y="-1"/>
                    <a:pt x="10799" y="0"/>
                  </a:cubicBezTo>
                  <a:cubicBezTo>
                    <a:pt x="5170" y="0"/>
                    <a:pt x="485" y="4323"/>
                    <a:pt x="34" y="99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59421" name="AutoShape 29"/>
            <p:cNvCxnSpPr>
              <a:cxnSpLocks noChangeShapeType="1"/>
            </p:cNvCxnSpPr>
            <p:nvPr/>
          </p:nvCxnSpPr>
          <p:spPr bwMode="auto">
            <a:xfrm>
              <a:off x="3384" y="1361"/>
              <a:ext cx="11" cy="10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422" name="AutoShape 30"/>
            <p:cNvCxnSpPr>
              <a:cxnSpLocks noChangeShapeType="1"/>
            </p:cNvCxnSpPr>
            <p:nvPr/>
          </p:nvCxnSpPr>
          <p:spPr bwMode="auto">
            <a:xfrm>
              <a:off x="3395" y="5513"/>
              <a:ext cx="0" cy="10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3" name="TextBox 32"/>
          <p:cNvSpPr txBox="1"/>
          <p:nvPr/>
        </p:nvSpPr>
        <p:spPr>
          <a:xfrm rot="1940925">
            <a:off x="4525480" y="212069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ассоциация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 rot="19730908">
            <a:off x="1810432" y="21478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5 строка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30908">
            <a:off x="4474728" y="49561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3 строка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22401">
            <a:off x="1749663" y="485035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2 строка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 глазами детей</a:t>
            </a:r>
            <a:endParaRPr lang="ru-RU" dirty="0"/>
          </a:p>
        </p:txBody>
      </p:sp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2267744" y="1412776"/>
            <a:ext cx="4824536" cy="4680520"/>
            <a:chOff x="7165" y="3008"/>
            <a:chExt cx="4456" cy="4679"/>
          </a:xfrm>
        </p:grpSpPr>
        <p:sp>
          <p:nvSpPr>
            <p:cNvPr id="105475" name="Oval 3" descr="родитель"/>
            <p:cNvSpPr>
              <a:spLocks noChangeArrowheads="1"/>
            </p:cNvSpPr>
            <p:nvPr/>
          </p:nvSpPr>
          <p:spPr bwMode="auto">
            <a:xfrm>
              <a:off x="8179" y="4182"/>
              <a:ext cx="2427" cy="2340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76" name="AutoShape 4"/>
            <p:cNvSpPr>
              <a:spLocks noChangeArrowheads="1"/>
            </p:cNvSpPr>
            <p:nvPr/>
          </p:nvSpPr>
          <p:spPr bwMode="auto">
            <a:xfrm>
              <a:off x="7165" y="3188"/>
              <a:ext cx="4435" cy="4499"/>
            </a:xfrm>
            <a:custGeom>
              <a:avLst/>
              <a:gdLst>
                <a:gd name="G0" fmla="+- 6650 0 0"/>
                <a:gd name="G1" fmla="+- -11495216 0 0"/>
                <a:gd name="G2" fmla="+- 0 0 -11495216"/>
                <a:gd name="T0" fmla="*/ 0 256 1"/>
                <a:gd name="T1" fmla="*/ 180 256 1"/>
                <a:gd name="G3" fmla="+- -11495216 T0 T1"/>
                <a:gd name="T2" fmla="*/ 0 256 1"/>
                <a:gd name="T3" fmla="*/ 90 256 1"/>
                <a:gd name="G4" fmla="+- -11495216 T2 T3"/>
                <a:gd name="G5" fmla="*/ G4 2 1"/>
                <a:gd name="T4" fmla="*/ 90 256 1"/>
                <a:gd name="T5" fmla="*/ 0 256 1"/>
                <a:gd name="G6" fmla="+- -11495216 T4 T5"/>
                <a:gd name="G7" fmla="*/ G6 2 1"/>
                <a:gd name="G8" fmla="abs -114952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50"/>
                <a:gd name="G18" fmla="*/ 6650 1 2"/>
                <a:gd name="G19" fmla="+- G18 5400 0"/>
                <a:gd name="G20" fmla="cos G19 -11495216"/>
                <a:gd name="G21" fmla="sin G19 -11495216"/>
                <a:gd name="G22" fmla="+- G20 10800 0"/>
                <a:gd name="G23" fmla="+- G21 10800 0"/>
                <a:gd name="G24" fmla="+- 10800 0 G20"/>
                <a:gd name="G25" fmla="+- 6650 10800 0"/>
                <a:gd name="G26" fmla="?: G9 G17 G25"/>
                <a:gd name="G27" fmla="?: G9 0 21600"/>
                <a:gd name="G28" fmla="cos 10800 -11495216"/>
                <a:gd name="G29" fmla="sin 10800 -11495216"/>
                <a:gd name="G30" fmla="sin 6650 -11495216"/>
                <a:gd name="G31" fmla="+- G28 10800 0"/>
                <a:gd name="G32" fmla="+- G29 10800 0"/>
                <a:gd name="G33" fmla="+- G30 10800 0"/>
                <a:gd name="G34" fmla="?: G4 0 G31"/>
                <a:gd name="G35" fmla="?: -11495216 G34 0"/>
                <a:gd name="G36" fmla="?: G6 G35 G31"/>
                <a:gd name="G37" fmla="+- 21600 0 G36"/>
                <a:gd name="G38" fmla="?: G4 0 G33"/>
                <a:gd name="G39" fmla="?: -114952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03 w 21600"/>
                <a:gd name="T15" fmla="*/ 10100 h 21600"/>
                <a:gd name="T16" fmla="*/ 10800 w 21600"/>
                <a:gd name="T17" fmla="*/ 4150 h 21600"/>
                <a:gd name="T18" fmla="*/ 19497 w 21600"/>
                <a:gd name="T19" fmla="*/ 10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71" y="10267"/>
                  </a:moveTo>
                  <a:cubicBezTo>
                    <a:pt x="4449" y="6812"/>
                    <a:pt x="7333" y="4149"/>
                    <a:pt x="10800" y="4150"/>
                  </a:cubicBezTo>
                  <a:cubicBezTo>
                    <a:pt x="14266" y="4150"/>
                    <a:pt x="17150" y="6812"/>
                    <a:pt x="17428" y="10267"/>
                  </a:cubicBezTo>
                  <a:lnTo>
                    <a:pt x="21565" y="9934"/>
                  </a:lnTo>
                  <a:cubicBezTo>
                    <a:pt x="21114" y="4323"/>
                    <a:pt x="16429" y="-1"/>
                    <a:pt x="10799" y="0"/>
                  </a:cubicBezTo>
                  <a:cubicBezTo>
                    <a:pt x="5170" y="0"/>
                    <a:pt x="485" y="4323"/>
                    <a:pt x="34" y="99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77" name="AutoShape 5"/>
            <p:cNvSpPr>
              <a:spLocks noChangeArrowheads="1"/>
            </p:cNvSpPr>
            <p:nvPr/>
          </p:nvSpPr>
          <p:spPr bwMode="auto">
            <a:xfrm rot="10800000">
              <a:off x="7186" y="3008"/>
              <a:ext cx="4435" cy="4499"/>
            </a:xfrm>
            <a:custGeom>
              <a:avLst/>
              <a:gdLst>
                <a:gd name="G0" fmla="+- 6650 0 0"/>
                <a:gd name="G1" fmla="+- -11495216 0 0"/>
                <a:gd name="G2" fmla="+- 0 0 -11495216"/>
                <a:gd name="T0" fmla="*/ 0 256 1"/>
                <a:gd name="T1" fmla="*/ 180 256 1"/>
                <a:gd name="G3" fmla="+- -11495216 T0 T1"/>
                <a:gd name="T2" fmla="*/ 0 256 1"/>
                <a:gd name="T3" fmla="*/ 90 256 1"/>
                <a:gd name="G4" fmla="+- -11495216 T2 T3"/>
                <a:gd name="G5" fmla="*/ G4 2 1"/>
                <a:gd name="T4" fmla="*/ 90 256 1"/>
                <a:gd name="T5" fmla="*/ 0 256 1"/>
                <a:gd name="G6" fmla="+- -11495216 T4 T5"/>
                <a:gd name="G7" fmla="*/ G6 2 1"/>
                <a:gd name="G8" fmla="abs -1149521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50"/>
                <a:gd name="G18" fmla="*/ 6650 1 2"/>
                <a:gd name="G19" fmla="+- G18 5400 0"/>
                <a:gd name="G20" fmla="cos G19 -11495216"/>
                <a:gd name="G21" fmla="sin G19 -11495216"/>
                <a:gd name="G22" fmla="+- G20 10800 0"/>
                <a:gd name="G23" fmla="+- G21 10800 0"/>
                <a:gd name="G24" fmla="+- 10800 0 G20"/>
                <a:gd name="G25" fmla="+- 6650 10800 0"/>
                <a:gd name="G26" fmla="?: G9 G17 G25"/>
                <a:gd name="G27" fmla="?: G9 0 21600"/>
                <a:gd name="G28" fmla="cos 10800 -11495216"/>
                <a:gd name="G29" fmla="sin 10800 -11495216"/>
                <a:gd name="G30" fmla="sin 6650 -11495216"/>
                <a:gd name="G31" fmla="+- G28 10800 0"/>
                <a:gd name="G32" fmla="+- G29 10800 0"/>
                <a:gd name="G33" fmla="+- G30 10800 0"/>
                <a:gd name="G34" fmla="?: G4 0 G31"/>
                <a:gd name="G35" fmla="?: -11495216 G34 0"/>
                <a:gd name="G36" fmla="?: G6 G35 G31"/>
                <a:gd name="G37" fmla="+- 21600 0 G36"/>
                <a:gd name="G38" fmla="?: G4 0 G33"/>
                <a:gd name="G39" fmla="?: -1149521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03 w 21600"/>
                <a:gd name="T15" fmla="*/ 10100 h 21600"/>
                <a:gd name="T16" fmla="*/ 10800 w 21600"/>
                <a:gd name="T17" fmla="*/ 4150 h 21600"/>
                <a:gd name="T18" fmla="*/ 19497 w 21600"/>
                <a:gd name="T19" fmla="*/ 101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71" y="10267"/>
                  </a:moveTo>
                  <a:cubicBezTo>
                    <a:pt x="4449" y="6812"/>
                    <a:pt x="7333" y="4149"/>
                    <a:pt x="10800" y="4150"/>
                  </a:cubicBezTo>
                  <a:cubicBezTo>
                    <a:pt x="14266" y="4150"/>
                    <a:pt x="17150" y="6812"/>
                    <a:pt x="17428" y="10267"/>
                  </a:cubicBezTo>
                  <a:lnTo>
                    <a:pt x="21565" y="9934"/>
                  </a:lnTo>
                  <a:cubicBezTo>
                    <a:pt x="21114" y="4323"/>
                    <a:pt x="16429" y="-1"/>
                    <a:pt x="10799" y="0"/>
                  </a:cubicBezTo>
                  <a:cubicBezTo>
                    <a:pt x="5170" y="0"/>
                    <a:pt x="485" y="4323"/>
                    <a:pt x="34" y="99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5478" name="AutoShape 6"/>
            <p:cNvCxnSpPr>
              <a:cxnSpLocks noChangeShapeType="1"/>
            </p:cNvCxnSpPr>
            <p:nvPr/>
          </p:nvCxnSpPr>
          <p:spPr bwMode="auto">
            <a:xfrm>
              <a:off x="9381" y="3188"/>
              <a:ext cx="10" cy="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79" name="AutoShape 7"/>
            <p:cNvCxnSpPr>
              <a:cxnSpLocks noChangeShapeType="1"/>
            </p:cNvCxnSpPr>
            <p:nvPr/>
          </p:nvCxnSpPr>
          <p:spPr bwMode="auto">
            <a:xfrm>
              <a:off x="9391" y="6648"/>
              <a:ext cx="0" cy="8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1" name="TextBox 10"/>
          <p:cNvSpPr txBox="1"/>
          <p:nvPr/>
        </p:nvSpPr>
        <p:spPr>
          <a:xfrm>
            <a:off x="6444208" y="112474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Мир </a:t>
            </a:r>
          </a:p>
          <a:p>
            <a:r>
              <a:rPr lang="ru-RU" dirty="0" smtClean="0"/>
              <a:t>Жизнь</a:t>
            </a:r>
          </a:p>
          <a:p>
            <a:r>
              <a:rPr lang="ru-RU" dirty="0" smtClean="0"/>
              <a:t> цель гарантия уверенность наивность </a:t>
            </a:r>
          </a:p>
          <a:p>
            <a:r>
              <a:rPr lang="ru-RU" dirty="0" smtClean="0"/>
              <a:t>цели жизни</a:t>
            </a:r>
          </a:p>
          <a:p>
            <a:r>
              <a:rPr lang="ru-RU" dirty="0" smtClean="0"/>
              <a:t>Семья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83760" y="3718679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Заботятся</a:t>
            </a:r>
          </a:p>
          <a:p>
            <a:r>
              <a:rPr lang="ru-RU" dirty="0" smtClean="0"/>
              <a:t>Обеспечивают</a:t>
            </a:r>
          </a:p>
          <a:p>
            <a:r>
              <a:rPr lang="ru-RU" dirty="0" smtClean="0"/>
              <a:t>Учат </a:t>
            </a:r>
          </a:p>
          <a:p>
            <a:r>
              <a:rPr lang="ru-RU" dirty="0" smtClean="0"/>
              <a:t>Воспитывают </a:t>
            </a:r>
          </a:p>
          <a:p>
            <a:r>
              <a:rPr lang="ru-RU" dirty="0" smtClean="0"/>
              <a:t>Ценят </a:t>
            </a:r>
          </a:p>
          <a:p>
            <a:r>
              <a:rPr lang="ru-RU" dirty="0" smtClean="0"/>
              <a:t>Любят</a:t>
            </a:r>
          </a:p>
          <a:p>
            <a:r>
              <a:rPr lang="ru-RU" dirty="0" smtClean="0"/>
              <a:t>Гордятся </a:t>
            </a:r>
          </a:p>
          <a:p>
            <a:r>
              <a:rPr lang="ru-RU" dirty="0" smtClean="0"/>
              <a:t>Говорят указывают </a:t>
            </a:r>
          </a:p>
          <a:p>
            <a:r>
              <a:rPr lang="ru-RU" dirty="0" smtClean="0"/>
              <a:t>помогают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34076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Наставники</a:t>
            </a:r>
          </a:p>
          <a:p>
            <a:r>
              <a:rPr lang="ru-RU" dirty="0" smtClean="0"/>
              <a:t>Родные </a:t>
            </a:r>
          </a:p>
          <a:p>
            <a:r>
              <a:rPr lang="ru-RU" dirty="0" smtClean="0"/>
              <a:t>Любовь </a:t>
            </a:r>
          </a:p>
          <a:p>
            <a:r>
              <a:rPr lang="ru-RU" dirty="0" smtClean="0"/>
              <a:t>Семья </a:t>
            </a:r>
          </a:p>
          <a:p>
            <a:r>
              <a:rPr lang="ru-RU" dirty="0" smtClean="0"/>
              <a:t>доброта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93305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Хорошие</a:t>
            </a:r>
          </a:p>
          <a:p>
            <a:r>
              <a:rPr lang="ru-RU" dirty="0" smtClean="0"/>
              <a:t>Трудолюбивые </a:t>
            </a:r>
          </a:p>
          <a:p>
            <a:r>
              <a:rPr lang="ru-RU" dirty="0" smtClean="0"/>
              <a:t>Добрые </a:t>
            </a:r>
          </a:p>
          <a:p>
            <a:r>
              <a:rPr lang="ru-RU" dirty="0" smtClean="0"/>
              <a:t>Заботливые ответственные </a:t>
            </a:r>
          </a:p>
          <a:p>
            <a:r>
              <a:rPr lang="ru-RU" dirty="0" smtClean="0"/>
              <a:t>Любимые 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7100"/>
          </a:xfrm>
        </p:spPr>
        <p:txBody>
          <a:bodyPr/>
          <a:lstStyle/>
          <a:p>
            <a:r>
              <a:rPr lang="ru-RU" dirty="0" smtClean="0"/>
              <a:t>Мне нравится </a:t>
            </a:r>
            <a:endParaRPr lang="ru-RU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39552" y="836712"/>
            <a:ext cx="7992888" cy="5616624"/>
            <a:chOff x="4320" y="1152"/>
            <a:chExt cx="414" cy="402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мне нравится ав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6720747" cy="50405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27584" y="1052736"/>
            <a:ext cx="7560840" cy="5616624"/>
            <a:chOff x="4320" y="1152"/>
            <a:chExt cx="414" cy="402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7100"/>
          </a:xfrm>
        </p:spPr>
        <p:txBody>
          <a:bodyPr/>
          <a:lstStyle/>
          <a:p>
            <a:r>
              <a:rPr lang="ru-RU" dirty="0" smtClean="0"/>
              <a:t>Мне не нравится </a:t>
            </a:r>
            <a:endParaRPr lang="ru-RU" dirty="0"/>
          </a:p>
        </p:txBody>
      </p:sp>
      <p:pic>
        <p:nvPicPr>
          <p:cNvPr id="5" name="мне не нравится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6840760" cy="513057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229</TotalTime>
  <Words>151</Words>
  <Application>Microsoft Office PowerPoint</Application>
  <PresentationFormat>Экран (4:3)</PresentationFormat>
  <Paragraphs>64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Times New Roman</vt:lpstr>
      <vt:lpstr>general_ani</vt:lpstr>
      <vt:lpstr>Формула родительской любви</vt:lpstr>
      <vt:lpstr>Воспитание — это терпение.  Где не хватает терпения — надо бы постараться понять, где не понимаю — постараюсь вытерпеть, и всегда принимаю ребенка, всегда люблю   С. Соловейчик </vt:lpstr>
      <vt:lpstr>Ребёнок - это</vt:lpstr>
      <vt:lpstr>Построение образа </vt:lpstr>
      <vt:lpstr>Синквейн </vt:lpstr>
      <vt:lpstr>Построение образа </vt:lpstr>
      <vt:lpstr>Родитель глазами детей</vt:lpstr>
      <vt:lpstr>Мне нравится </vt:lpstr>
      <vt:lpstr>Мне не нравится </vt:lpstr>
      <vt:lpstr>Статуя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Формула родительской любви</dc:title>
  <dc:creator>User</dc:creator>
  <cp:lastModifiedBy>Biligma Chimitova</cp:lastModifiedBy>
  <cp:revision>24</cp:revision>
  <dcterms:created xsi:type="dcterms:W3CDTF">2012-12-19T11:25:37Z</dcterms:created>
  <dcterms:modified xsi:type="dcterms:W3CDTF">2019-02-14T13:40:56Z</dcterms:modified>
</cp:coreProperties>
</file>