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7"/>
  </p:handoutMasterIdLst>
  <p:sldIdLst>
    <p:sldId id="256" r:id="rId2"/>
    <p:sldId id="263" r:id="rId3"/>
    <p:sldId id="257" r:id="rId4"/>
    <p:sldId id="260" r:id="rId5"/>
    <p:sldId id="264" r:id="rId6"/>
    <p:sldId id="265" r:id="rId7"/>
    <p:sldId id="268" r:id="rId8"/>
    <p:sldId id="261" r:id="rId9"/>
    <p:sldId id="262" r:id="rId10"/>
    <p:sldId id="259" r:id="rId11"/>
    <p:sldId id="266" r:id="rId12"/>
    <p:sldId id="258" r:id="rId13"/>
    <p:sldId id="270" r:id="rId14"/>
    <p:sldId id="269" r:id="rId15"/>
    <p:sldId id="267" r:id="rId16"/>
  </p:sldIdLst>
  <p:sldSz cx="12192000" cy="6858000"/>
  <p:notesSz cx="6769100" cy="990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здоровым</c:v>
                </c:pt>
                <c:pt idx="1">
                  <c:v>успешным</c:v>
                </c:pt>
                <c:pt idx="2">
                  <c:v>карьера, достойная зарплата</c:v>
                </c:pt>
                <c:pt idx="3">
                  <c:v>достойная жизнь</c:v>
                </c:pt>
                <c:pt idx="4">
                  <c:v>имел хорошую семью, был счастлив</c:v>
                </c:pt>
                <c:pt idx="5">
                  <c:v>самореализовался</c:v>
                </c:pt>
                <c:pt idx="6">
                  <c:v>стал уважаемым человеком</c:v>
                </c:pt>
                <c:pt idx="7">
                  <c:v>стал настоящим человеком</c:v>
                </c:pt>
                <c:pt idx="8">
                  <c:v>достойный гражданин и сын</c:v>
                </c:pt>
                <c:pt idx="9">
                  <c:v>везучим</c:v>
                </c:pt>
                <c:pt idx="10">
                  <c:v>образованный</c:v>
                </c:pt>
                <c:pt idx="11">
                  <c:v>свободным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67</c:v>
                </c:pt>
                <c:pt idx="1">
                  <c:v>54</c:v>
                </c:pt>
                <c:pt idx="2">
                  <c:v>61</c:v>
                </c:pt>
                <c:pt idx="3">
                  <c:v>52</c:v>
                </c:pt>
                <c:pt idx="4">
                  <c:v>44</c:v>
                </c:pt>
                <c:pt idx="5">
                  <c:v>23</c:v>
                </c:pt>
                <c:pt idx="6">
                  <c:v>9</c:v>
                </c:pt>
                <c:pt idx="7">
                  <c:v>13</c:v>
                </c:pt>
                <c:pt idx="8">
                  <c:v>11</c:v>
                </c:pt>
                <c:pt idx="9">
                  <c:v>6</c:v>
                </c:pt>
                <c:pt idx="10">
                  <c:v>34</c:v>
                </c:pt>
                <c:pt idx="1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E0-42D1-B2D3-49B13B65A87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18580648"/>
        <c:axId val="318584568"/>
      </c:barChart>
      <c:catAx>
        <c:axId val="318580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584568"/>
        <c:crosses val="autoZero"/>
        <c:auto val="1"/>
        <c:lblAlgn val="ctr"/>
        <c:lblOffset val="100"/>
        <c:noMultiLvlLbl val="0"/>
      </c:catAx>
      <c:valAx>
        <c:axId val="318584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580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у меня нет свободного времени</c:v>
                </c:pt>
                <c:pt idx="1">
                  <c:v>смотрю телевизор</c:v>
                </c:pt>
                <c:pt idx="2">
                  <c:v>интернет (общение, игры)</c:v>
                </c:pt>
                <c:pt idx="3">
                  <c:v>читаю книги</c:v>
                </c:pt>
                <c:pt idx="4">
                  <c:v>гуляю с друзьями</c:v>
                </c:pt>
                <c:pt idx="5">
                  <c:v>секции, кружки</c:v>
                </c:pt>
                <c:pt idx="6">
                  <c:v>слушаю музыку</c:v>
                </c:pt>
                <c:pt idx="7">
                  <c:v>ничего не делаю</c:v>
                </c:pt>
                <c:pt idx="8">
                  <c:v>работа по хозяйству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8</c:v>
                </c:pt>
                <c:pt idx="1">
                  <c:v>7</c:v>
                </c:pt>
                <c:pt idx="2">
                  <c:v>35</c:v>
                </c:pt>
                <c:pt idx="3">
                  <c:v>5</c:v>
                </c:pt>
                <c:pt idx="4">
                  <c:v>10</c:v>
                </c:pt>
                <c:pt idx="5">
                  <c:v>14</c:v>
                </c:pt>
                <c:pt idx="6">
                  <c:v>5</c:v>
                </c:pt>
                <c:pt idx="7">
                  <c:v>12</c:v>
                </c:pt>
                <c:pt idx="8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11-47C7-88AB-8F9605A235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18584960"/>
        <c:axId val="318585352"/>
      </c:barChart>
      <c:catAx>
        <c:axId val="318584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585352"/>
        <c:crosses val="autoZero"/>
        <c:auto val="1"/>
        <c:lblAlgn val="ctr"/>
        <c:lblOffset val="100"/>
        <c:noMultiLvlLbl val="0"/>
      </c:catAx>
      <c:valAx>
        <c:axId val="318585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584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34257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1E1C5-6C7B-4DBF-A538-6346A8A8B4EC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4EA7C-A239-4B30-A71C-0184E3C04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008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5F6B-CE3D-4C40-A6F1-9CB692B28559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1C02DC9-105E-4A7D-8465-B743F0B5A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82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5F6B-CE3D-4C40-A6F1-9CB692B28559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1C02DC9-105E-4A7D-8465-B743F0B5A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83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5F6B-CE3D-4C40-A6F1-9CB692B28559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1C02DC9-105E-4A7D-8465-B743F0B5A86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9056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5F6B-CE3D-4C40-A6F1-9CB692B28559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1C02DC9-105E-4A7D-8465-B743F0B5A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48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5F6B-CE3D-4C40-A6F1-9CB692B28559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1C02DC9-105E-4A7D-8465-B743F0B5A86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7443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5F6B-CE3D-4C40-A6F1-9CB692B28559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1C02DC9-105E-4A7D-8465-B743F0B5A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777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5F6B-CE3D-4C40-A6F1-9CB692B28559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02DC9-105E-4A7D-8465-B743F0B5A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264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5F6B-CE3D-4C40-A6F1-9CB692B28559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02DC9-105E-4A7D-8465-B743F0B5A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93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5F6B-CE3D-4C40-A6F1-9CB692B28559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02DC9-105E-4A7D-8465-B743F0B5A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768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5F6B-CE3D-4C40-A6F1-9CB692B28559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1C02DC9-105E-4A7D-8465-B743F0B5A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521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5F6B-CE3D-4C40-A6F1-9CB692B28559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1C02DC9-105E-4A7D-8465-B743F0B5A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402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5F6B-CE3D-4C40-A6F1-9CB692B28559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1C02DC9-105E-4A7D-8465-B743F0B5A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381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5F6B-CE3D-4C40-A6F1-9CB692B28559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02DC9-105E-4A7D-8465-B743F0B5A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843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5F6B-CE3D-4C40-A6F1-9CB692B28559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02DC9-105E-4A7D-8465-B743F0B5A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42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5F6B-CE3D-4C40-A6F1-9CB692B28559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02DC9-105E-4A7D-8465-B743F0B5A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97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5F6B-CE3D-4C40-A6F1-9CB692B28559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1C02DC9-105E-4A7D-8465-B743F0B5A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175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C5F6B-CE3D-4C40-A6F1-9CB692B28559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1C02DC9-105E-4A7D-8465-B743F0B5A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7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81640" y="1774371"/>
            <a:ext cx="8915399" cy="2262781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Истоки духовности </a:t>
            </a:r>
            <a:endParaRPr lang="ru-RU" sz="72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34543" y="423092"/>
            <a:ext cx="7879669" cy="1928221"/>
          </a:xfrm>
        </p:spPr>
        <p:txBody>
          <a:bodyPr>
            <a:noAutofit/>
          </a:bodyPr>
          <a:lstStyle/>
          <a:p>
            <a:pPr algn="r"/>
            <a:r>
              <a:rPr lang="ru-RU" sz="28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Есть лишь одна проблема - одна-единственная в мире - вернуть людям духовное содержание, духовные заботы</a:t>
            </a:r>
            <a:r>
              <a:rPr lang="ru-RU" sz="2800" i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...</a:t>
            </a:r>
          </a:p>
          <a:p>
            <a:pPr algn="r"/>
            <a:r>
              <a:rPr lang="ru-RU" sz="2800" i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Антуан де </a:t>
            </a:r>
            <a:r>
              <a:rPr lang="ru-RU" sz="2800" i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Сент</a:t>
            </a:r>
            <a:r>
              <a:rPr lang="ru-RU" sz="2800" i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- Экзюпери</a:t>
            </a:r>
            <a:endParaRPr lang="ru-RU" sz="2800" i="1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endParaRPr lang="ru-RU" sz="2800" i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31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7171" y="198638"/>
            <a:ext cx="4770862" cy="98878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1 группа – Федор Павлович Решетников «Опять двойка» 1952 г.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87" y="1264555"/>
            <a:ext cx="6080070" cy="5278607"/>
          </a:xfrm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9211" t="16883" r="29226" b="20992"/>
          <a:stretch/>
        </p:blipFill>
        <p:spPr bwMode="auto">
          <a:xfrm>
            <a:off x="6529659" y="1264555"/>
            <a:ext cx="5575255" cy="52786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70914" y="277534"/>
            <a:ext cx="4942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группа – Юрий Петрович </a:t>
            </a:r>
            <a:r>
              <a:rPr lang="ru-RU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Кугач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«В семье»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95860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071" t="19684" r="24196" b="14444"/>
          <a:stretch/>
        </p:blipFill>
        <p:spPr>
          <a:xfrm>
            <a:off x="1763487" y="101489"/>
            <a:ext cx="8980712" cy="669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75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ужской разговор отца с сыном (без слов гениально!!!) [360p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768" y="624110"/>
            <a:ext cx="10551844" cy="593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8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3"/>
          <a:stretch/>
        </p:blipFill>
        <p:spPr>
          <a:xfrm>
            <a:off x="3739511" y="153154"/>
            <a:ext cx="4700691" cy="6704846"/>
          </a:xfrm>
        </p:spPr>
      </p:pic>
    </p:spTree>
    <p:extLst>
      <p:ext uri="{BB962C8B-B14F-4D97-AF65-F5344CB8AC3E}">
        <p14:creationId xmlns:p14="http://schemas.microsoft.com/office/powerpoint/2010/main" val="3735031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518" t="7726" r="24732" b="26402"/>
          <a:stretch/>
        </p:blipFill>
        <p:spPr>
          <a:xfrm>
            <a:off x="1992086" y="0"/>
            <a:ext cx="9022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23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643" t="15396" r="25893" b="18571"/>
          <a:stretch/>
        </p:blipFill>
        <p:spPr>
          <a:xfrm>
            <a:off x="2329543" y="0"/>
            <a:ext cx="9056914" cy="68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24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4945" y="624110"/>
            <a:ext cx="10252364" cy="76134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Каким бы вы хотели, чтобы вырос ваш ребенок?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645766"/>
              </p:ext>
            </p:extLst>
          </p:nvPr>
        </p:nvGraphicFramePr>
        <p:xfrm>
          <a:off x="1288473" y="1205344"/>
          <a:ext cx="10022177" cy="4849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99309" y="6206836"/>
            <a:ext cx="971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Опрос родителей (100 человек) 2017-2018 год</a:t>
            </a:r>
          </a:p>
        </p:txBody>
      </p:sp>
    </p:spTree>
    <p:extLst>
      <p:ext uri="{BB962C8B-B14F-4D97-AF65-F5344CB8AC3E}">
        <p14:creationId xmlns:p14="http://schemas.microsoft.com/office/powerpoint/2010/main" val="3017976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886" y="239484"/>
            <a:ext cx="10194695" cy="107768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Занятость учащихся с 5-8 классы</a:t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свободное время?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9126898"/>
              </p:ext>
            </p:extLst>
          </p:nvPr>
        </p:nvGraphicFramePr>
        <p:xfrm>
          <a:off x="1320952" y="1317171"/>
          <a:ext cx="9689425" cy="498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1858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202366/995f464b-1695-40cd-bd3f-26a8ba81b131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4" y="93169"/>
            <a:ext cx="4131578" cy="281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soroka-beloboka.ru/soroka/i/t/0b3bdc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723" y="2950242"/>
            <a:ext cx="1542563" cy="144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.playground.ru/i/63/47/52/00/blog/content/3zqp8tdz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14"/>
          <a:stretch/>
        </p:blipFill>
        <p:spPr bwMode="auto">
          <a:xfrm>
            <a:off x="357502" y="20638"/>
            <a:ext cx="6919598" cy="43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.playground.ru/i/63/47/52/00/blog/content/3zqp8tdz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8"/>
          <a:stretch/>
        </p:blipFill>
        <p:spPr bwMode="auto">
          <a:xfrm>
            <a:off x="357502" y="419099"/>
            <a:ext cx="6919598" cy="645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942" t="10677" r="21912" b="20833"/>
          <a:stretch/>
        </p:blipFill>
        <p:spPr>
          <a:xfrm>
            <a:off x="7869234" y="4476750"/>
            <a:ext cx="4056066" cy="2087564"/>
          </a:xfrm>
          <a:prstGeom prst="rect">
            <a:avLst/>
          </a:prstGeom>
        </p:spPr>
      </p:pic>
      <p:pic>
        <p:nvPicPr>
          <p:cNvPr id="3080" name="Picture 8" descr="https://politikus.ru/uploads/posts/2015-03/1427415000_igrushk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4" y="2950242"/>
            <a:ext cx="1958975" cy="148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09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892469"/>
              </p:ext>
            </p:extLst>
          </p:nvPr>
        </p:nvGraphicFramePr>
        <p:xfrm>
          <a:off x="188345" y="608908"/>
          <a:ext cx="11643436" cy="4256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2459">
                  <a:extLst>
                    <a:ext uri="{9D8B030D-6E8A-4147-A177-3AD203B41FA5}">
                      <a16:colId xmlns:a16="http://schemas.microsoft.com/office/drawing/2014/main" xmlns="" val="2697520199"/>
                    </a:ext>
                  </a:extLst>
                </a:gridCol>
                <a:gridCol w="2685215">
                  <a:extLst>
                    <a:ext uri="{9D8B030D-6E8A-4147-A177-3AD203B41FA5}">
                      <a16:colId xmlns:a16="http://schemas.microsoft.com/office/drawing/2014/main" xmlns="" val="639339432"/>
                    </a:ext>
                  </a:extLst>
                </a:gridCol>
                <a:gridCol w="2590786">
                  <a:extLst>
                    <a:ext uri="{9D8B030D-6E8A-4147-A177-3AD203B41FA5}">
                      <a16:colId xmlns:a16="http://schemas.microsoft.com/office/drawing/2014/main" xmlns="" val="4002070478"/>
                    </a:ext>
                  </a:extLst>
                </a:gridCol>
                <a:gridCol w="4444976">
                  <a:extLst>
                    <a:ext uri="{9D8B030D-6E8A-4147-A177-3AD203B41FA5}">
                      <a16:colId xmlns:a16="http://schemas.microsoft.com/office/drawing/2014/main" xmlns="" val="4186560617"/>
                    </a:ext>
                  </a:extLst>
                </a:gridCol>
              </a:tblGrid>
              <a:tr h="16896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</a:rPr>
                        <a:t>Название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1121" marR="2112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</a:rPr>
                        <a:t>Сюжет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1121" marR="2112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</a:rPr>
                        <a:t>Главные герои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1121" marR="2112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</a:rPr>
                        <a:t>Основной урок 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1121" marR="21121" marT="0" marB="0"/>
                </a:tc>
                <a:extLst>
                  <a:ext uri="{0D108BD9-81ED-4DB2-BD59-A6C34878D82A}">
                    <a16:rowId xmlns:a16="http://schemas.microsoft.com/office/drawing/2014/main" xmlns="" val="3639827676"/>
                  </a:ext>
                </a:extLst>
              </a:tr>
              <a:tr h="1351722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Губка Боб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1121" marR="2112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Действия анимационного сериала разворачиваются на дне тихого океана в небольшом вымышленном городке </a:t>
                      </a:r>
                      <a:r>
                        <a:rPr lang="ru-RU" sz="1400" dirty="0" err="1">
                          <a:effectLst/>
                        </a:rPr>
                        <a:t>Биккини-Боттом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1121" marR="2112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1.Губка Боб Квадратные штаны, </a:t>
                      </a:r>
                    </a:p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2. Патрик Стар, </a:t>
                      </a:r>
                    </a:p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3. </a:t>
                      </a:r>
                      <a:r>
                        <a:rPr lang="ru-RU" sz="1400" dirty="0" err="1">
                          <a:effectLst/>
                        </a:rPr>
                        <a:t>Гери</a:t>
                      </a:r>
                      <a:r>
                        <a:rPr lang="ru-RU" sz="1400" dirty="0">
                          <a:effectLst/>
                        </a:rPr>
                        <a:t> (улитка), </a:t>
                      </a:r>
                    </a:p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4. </a:t>
                      </a:r>
                      <a:r>
                        <a:rPr lang="ru-RU" sz="1400" dirty="0" err="1">
                          <a:effectLst/>
                        </a:rPr>
                        <a:t>Сквидвард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</a:p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5. мистер </a:t>
                      </a:r>
                      <a:r>
                        <a:rPr lang="ru-RU" sz="1400" dirty="0" err="1">
                          <a:effectLst/>
                        </a:rPr>
                        <a:t>Крабс</a:t>
                      </a:r>
                      <a:r>
                        <a:rPr lang="ru-RU" sz="1400" dirty="0">
                          <a:effectLst/>
                        </a:rPr>
                        <a:t>, 6.Планктон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1121" marR="2112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Показана жизнь маленького городка. Где обитатели веселятся, отдыхают, радуются. Можно жить и ни о чем не волноваться. Большую ценность имеют деньги, бизнес и нет места дружбе. Единственный умный герой – молчаливая улитка, которая ничего не делает.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1121" marR="21121" marT="0" marB="0"/>
                </a:tc>
                <a:extLst>
                  <a:ext uri="{0D108BD9-81ED-4DB2-BD59-A6C34878D82A}">
                    <a16:rowId xmlns:a16="http://schemas.microsoft.com/office/drawing/2014/main" xmlns="" val="3538352064"/>
                  </a:ext>
                </a:extLst>
              </a:tr>
              <a:tr h="160516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 err="1">
                          <a:effectLst/>
                        </a:rPr>
                        <a:t>Барбоскины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1121" marR="2112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Российский анимационный сериал о многодетной семье антропоморфных собак.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1121" marR="2112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Дружок, Гена, Лиза, Роза, Малыш, Папа, Мама, Дедушка, </a:t>
                      </a:r>
                      <a:r>
                        <a:rPr lang="ru-RU" sz="1400" dirty="0" err="1">
                          <a:effectLst/>
                        </a:rPr>
                        <a:t>Тимоха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1121" marR="2112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В данной семье не модно быть умным, учиться.  Приветствуются индивидуальные ценности, каждый живет своей жизнью. Родители всегда заняты, дети предоставлены сами себе.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1121" marR="21121" marT="0" marB="0"/>
                </a:tc>
                <a:extLst>
                  <a:ext uri="{0D108BD9-81ED-4DB2-BD59-A6C34878D82A}">
                    <a16:rowId xmlns:a16="http://schemas.microsoft.com/office/drawing/2014/main" xmlns="" val="267238262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71600" y="124691"/>
            <a:ext cx="939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Анализ мультфильмов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301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623865"/>
              </p:ext>
            </p:extLst>
          </p:nvPr>
        </p:nvGraphicFramePr>
        <p:xfrm>
          <a:off x="452003" y="483639"/>
          <a:ext cx="11435198" cy="65293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4289">
                  <a:extLst>
                    <a:ext uri="{9D8B030D-6E8A-4147-A177-3AD203B41FA5}">
                      <a16:colId xmlns:a16="http://schemas.microsoft.com/office/drawing/2014/main" xmlns="" val="2730047142"/>
                    </a:ext>
                  </a:extLst>
                </a:gridCol>
                <a:gridCol w="3253858">
                  <a:extLst>
                    <a:ext uri="{9D8B030D-6E8A-4147-A177-3AD203B41FA5}">
                      <a16:colId xmlns:a16="http://schemas.microsoft.com/office/drawing/2014/main" xmlns="" val="2504675357"/>
                    </a:ext>
                  </a:extLst>
                </a:gridCol>
                <a:gridCol w="1927268">
                  <a:extLst>
                    <a:ext uri="{9D8B030D-6E8A-4147-A177-3AD203B41FA5}">
                      <a16:colId xmlns:a16="http://schemas.microsoft.com/office/drawing/2014/main" xmlns="" val="721262460"/>
                    </a:ext>
                  </a:extLst>
                </a:gridCol>
                <a:gridCol w="4949783">
                  <a:extLst>
                    <a:ext uri="{9D8B030D-6E8A-4147-A177-3AD203B41FA5}">
                      <a16:colId xmlns:a16="http://schemas.microsoft.com/office/drawing/2014/main" xmlns="" val="66294179"/>
                    </a:ext>
                  </a:extLst>
                </a:gridCol>
              </a:tblGrid>
              <a:tr h="2048741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</a:rPr>
                        <a:t>Гарри Потер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151" marR="1715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600" b="0" u="none" dirty="0">
                          <a:solidFill>
                            <a:schemeClr val="tx1"/>
                          </a:solidFill>
                        </a:rPr>
                        <a:t>вымышленный персонаж, главный </a:t>
                      </a:r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</a:rPr>
                        <a:t>герой серии романов английской писательницы Джоан</a:t>
                      </a:r>
                      <a:r>
                        <a:rPr lang="ru-RU" sz="1600" b="0" u="none" baseline="0" dirty="0" smtClean="0">
                          <a:solidFill>
                            <a:schemeClr val="tx1"/>
                          </a:solidFill>
                        </a:rPr>
                        <a:t> Роулинг</a:t>
                      </a:r>
                      <a:endParaRPr lang="ru-RU" sz="1600" b="0" u="none" dirty="0">
                        <a:solidFill>
                          <a:schemeClr val="tx1"/>
                        </a:solidFill>
                      </a:endParaRPr>
                    </a:p>
                  </a:txBody>
                  <a:tcPr marL="17151" marR="1715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600" b="0" u="none" dirty="0">
                          <a:solidFill>
                            <a:schemeClr val="tx1"/>
                          </a:solidFill>
                        </a:rPr>
                        <a:t>1.Гарри Потер</a:t>
                      </a:r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</a:rPr>
                        <a:t>,</a:t>
                      </a:r>
                    </a:p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0" u="none" dirty="0">
                          <a:solidFill>
                            <a:schemeClr val="tx1"/>
                          </a:solidFill>
                        </a:rPr>
                        <a:t>2.Рон </a:t>
                      </a:r>
                      <a:r>
                        <a:rPr lang="ru-RU" sz="1600" b="0" u="none" dirty="0" err="1">
                          <a:solidFill>
                            <a:schemeClr val="tx1"/>
                          </a:solidFill>
                        </a:rPr>
                        <a:t>Уизли</a:t>
                      </a:r>
                      <a:r>
                        <a:rPr lang="ru-RU" sz="1600" b="0" u="none" dirty="0">
                          <a:solidFill>
                            <a:schemeClr val="tx1"/>
                          </a:solidFill>
                        </a:rPr>
                        <a:t>, 3.Гермиона </a:t>
                      </a:r>
                      <a:r>
                        <a:rPr lang="ru-RU" sz="1600" b="0" u="none" dirty="0" err="1" smtClean="0">
                          <a:solidFill>
                            <a:schemeClr val="tx1"/>
                          </a:solidFill>
                        </a:rPr>
                        <a:t>Грейнджер</a:t>
                      </a:r>
                      <a:endParaRPr lang="ru-RU" sz="1600" b="0" u="none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7151" marR="1715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600" b="0" u="none" dirty="0">
                          <a:solidFill>
                            <a:schemeClr val="tx1"/>
                          </a:solidFill>
                        </a:rPr>
                        <a:t>Главный герой в жизни был сиротой неудачником, который жил под крыльцом и только с помощью волшебства он стал популярным. </a:t>
                      </a:r>
                    </a:p>
                  </a:txBody>
                  <a:tcPr marL="17151" marR="1715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1110928"/>
                  </a:ext>
                </a:extLst>
              </a:tr>
              <a:tr h="899362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</a:rPr>
                        <a:t>Астрал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151" marR="1715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>
                          <a:effectLst/>
                        </a:rPr>
                        <a:t>История семьи, в которой происходят странные вещи с паранормальными явлениями.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151" marR="1715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 err="1" smtClean="0">
                          <a:effectLst/>
                        </a:rPr>
                        <a:t>Джош</a:t>
                      </a:r>
                      <a:r>
                        <a:rPr lang="ru-RU" sz="1400" dirty="0" smtClean="0">
                          <a:effectLst/>
                        </a:rPr>
                        <a:t>, Рене Ламберт, </a:t>
                      </a:r>
                      <a:r>
                        <a:rPr lang="ru-RU" sz="1400" dirty="0" err="1" smtClean="0">
                          <a:effectLst/>
                        </a:rPr>
                        <a:t>Далтон</a:t>
                      </a:r>
                      <a:r>
                        <a:rPr lang="ru-RU" sz="1400" dirty="0" smtClean="0">
                          <a:effectLst/>
                        </a:rPr>
                        <a:t> Ламберт</a:t>
                      </a:r>
                      <a:endParaRPr lang="ru-RU" sz="1400" dirty="0">
                        <a:effectLst/>
                      </a:endParaRPr>
                    </a:p>
                  </a:txBody>
                  <a:tcPr marL="17151" marR="1715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Данный фильм показывает беззащитность мальчика, страхи. Родители защищают его, но ничего не получается. 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151" marR="17151" marT="0" marB="0"/>
                </a:tc>
                <a:extLst>
                  <a:ext uri="{0D108BD9-81ED-4DB2-BD59-A6C34878D82A}">
                    <a16:rowId xmlns:a16="http://schemas.microsoft.com/office/drawing/2014/main" xmlns="" val="14168381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</a:pPr>
                      <a:r>
                        <a:rPr lang="ru-RU" sz="1800" dirty="0" err="1">
                          <a:effectLst/>
                        </a:rPr>
                        <a:t>Окулус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151" marR="1715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Смерть родителей сильно повлияла на судьбу двух осиротевших детей.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151" marR="1715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 err="1" smtClean="0">
                          <a:effectLst/>
                        </a:rPr>
                        <a:t>Кейли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Расселл</a:t>
                      </a:r>
                      <a:r>
                        <a:rPr lang="ru-RU" sz="1400" dirty="0" smtClean="0">
                          <a:effectLst/>
                        </a:rPr>
                        <a:t>, Тим </a:t>
                      </a:r>
                      <a:r>
                        <a:rPr lang="ru-RU" sz="1400" dirty="0" err="1">
                          <a:effectLst/>
                        </a:rPr>
                        <a:t>Расселл</a:t>
                      </a:r>
                      <a:endParaRPr lang="ru-RU" sz="1400" dirty="0">
                        <a:effectLst/>
                      </a:endParaRPr>
                    </a:p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151" marR="1715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Данный фильм показывает, что всей жизнью семьи заправляет зеркало. Родители детей сошли с ума.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151" marR="17151" marT="0" marB="0"/>
                </a:tc>
                <a:extLst>
                  <a:ext uri="{0D108BD9-81ED-4DB2-BD59-A6C34878D82A}">
                    <a16:rowId xmlns:a16="http://schemas.microsoft.com/office/drawing/2014/main" xmlns="" val="2064274727"/>
                  </a:ext>
                </a:extLst>
              </a:tr>
              <a:tr h="1108862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</a:rPr>
                        <a:t>Клоун-убийца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151" marR="1715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Совершенно слабый, не умеющий постоять за себя Майкл </a:t>
                      </a:r>
                      <a:r>
                        <a:rPr lang="ru-RU" sz="1400" dirty="0" smtClean="0">
                          <a:effectLst/>
                        </a:rPr>
                        <a:t>после смерти восстал </a:t>
                      </a:r>
                      <a:r>
                        <a:rPr lang="ru-RU" sz="1400" dirty="0">
                          <a:effectLst/>
                        </a:rPr>
                        <a:t>и убивая, мстит за себя.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151" marR="1715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 smtClean="0">
                          <a:effectLst/>
                        </a:rPr>
                        <a:t>Майкл, Лоренцо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151" marR="1715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>
                          <a:effectLst/>
                        </a:rPr>
                        <a:t>Данный фильм учит нас  тому, что низкими средствами нельзя добиваться поставленной цели.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151" marR="17151" marT="0" marB="0"/>
                </a:tc>
                <a:extLst>
                  <a:ext uri="{0D108BD9-81ED-4DB2-BD59-A6C34878D82A}">
                    <a16:rowId xmlns:a16="http://schemas.microsoft.com/office/drawing/2014/main" xmlns="" val="2128489769"/>
                  </a:ext>
                </a:extLst>
              </a:tr>
              <a:tr h="620029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</a:rPr>
                        <a:t>Саша-Таня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151" marR="1715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Московская семья, которая испытывает разные проблемы и трудности, не </a:t>
                      </a:r>
                      <a:r>
                        <a:rPr lang="ru-RU" sz="1400" dirty="0" smtClean="0">
                          <a:effectLst/>
                        </a:rPr>
                        <a:t>обращается </a:t>
                      </a:r>
                      <a:r>
                        <a:rPr lang="ru-RU" sz="1400" dirty="0">
                          <a:effectLst/>
                        </a:rPr>
                        <a:t>за помощью к отцу.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151" marR="1715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Саша, Таня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151" marR="1715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Данный фильм учит нас тому, что не в деньгах счастье. Человек сам должен добиваться поставленной цели, без помощи родителей.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7151" marR="17151" marT="0" marB="0"/>
                </a:tc>
                <a:extLst>
                  <a:ext uri="{0D108BD9-81ED-4DB2-BD59-A6C34878D82A}">
                    <a16:rowId xmlns:a16="http://schemas.microsoft.com/office/drawing/2014/main" xmlns="" val="131717268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71600" y="124691"/>
            <a:ext cx="939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Анализ фильмов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7367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803" t="7619" r="24554" b="26666"/>
          <a:stretch/>
        </p:blipFill>
        <p:spPr>
          <a:xfrm>
            <a:off x="1447799" y="0"/>
            <a:ext cx="9187544" cy="68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09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149" y="336011"/>
            <a:ext cx="8911687" cy="128089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Игра – моделирование жизни 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76997" y="1106466"/>
            <a:ext cx="5003604" cy="1999988"/>
          </a:xfrm>
        </p:spPr>
        <p:txBody>
          <a:bodyPr/>
          <a:lstStyle/>
          <a:p>
            <a:pPr marL="0" indent="0" algn="r">
              <a:buNone/>
            </a:pPr>
            <a:r>
              <a:rPr lang="ru-RU" b="1" i="1" dirty="0"/>
              <a:t>“Воспитав человека интеллектуально, не воспитав его нравственно, - значит вырастить угрозу для общества</a:t>
            </a:r>
            <a:r>
              <a:rPr lang="ru-RU" b="1" i="1" dirty="0" smtClean="0"/>
              <a:t>”</a:t>
            </a:r>
          </a:p>
          <a:p>
            <a:pPr marL="0" indent="0" algn="r">
              <a:buNone/>
            </a:pPr>
            <a:r>
              <a:rPr lang="ru-RU" b="1" i="1" dirty="0"/>
              <a:t> Теодор Рузвельт</a:t>
            </a:r>
          </a:p>
          <a:p>
            <a:pPr marL="0" indent="0">
              <a:buNone/>
            </a:pPr>
            <a:endParaRPr lang="ru-RU" b="1" i="1" dirty="0"/>
          </a:p>
        </p:txBody>
      </p:sp>
      <p:pic>
        <p:nvPicPr>
          <p:cNvPr id="1026" name="Picture 2" descr="https://ds02.infourok.ru/uploads/ex/1037/0007018e-c7531a33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8" y="1395368"/>
            <a:ext cx="6767739" cy="507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emya-i-detstvo.ru/wp-content/uploads/2015/09/34gbhf9k-1441546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544" y="2439397"/>
            <a:ext cx="4600087" cy="226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lawantimir.ru/wp-content/uploads/2017/08/i-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544" y="4822574"/>
            <a:ext cx="3293909" cy="185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tigrulki.ru/wp-content/uploads/2010/02/ar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718" y="4822574"/>
            <a:ext cx="1228913" cy="185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434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6985" y="86993"/>
            <a:ext cx="8911687" cy="128089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Проект: Школа успешных родителей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288" y="1367883"/>
            <a:ext cx="5449371" cy="49585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latin typeface="Arial Black" panose="020B0A04020102020204" pitchFamily="34" charset="0"/>
              </a:rPr>
              <a:t>Цель </a:t>
            </a:r>
            <a:r>
              <a:rPr lang="ru-RU" dirty="0">
                <a:latin typeface="Arial Black" panose="020B0A04020102020204" pitchFamily="34" charset="0"/>
              </a:rPr>
              <a:t>проекта: формирование компетентности родителей в вопросах всестороннего развития личности </a:t>
            </a:r>
            <a:r>
              <a:rPr lang="ru-RU" dirty="0" smtClean="0">
                <a:latin typeface="Arial Black" panose="020B0A04020102020204" pitchFamily="34" charset="0"/>
              </a:rPr>
              <a:t>детей.</a:t>
            </a:r>
          </a:p>
          <a:p>
            <a:pPr marL="0" indent="0">
              <a:buNone/>
            </a:pPr>
            <a:r>
              <a:rPr lang="ru-RU" dirty="0" smtClean="0">
                <a:latin typeface="Arial Black" panose="020B0A04020102020204" pitchFamily="34" charset="0"/>
              </a:rPr>
              <a:t>Для </a:t>
            </a:r>
            <a:r>
              <a:rPr lang="ru-RU" dirty="0">
                <a:latin typeface="Arial Black" panose="020B0A04020102020204" pitchFamily="34" charset="0"/>
              </a:rPr>
              <a:t>решения поставленной цели необходимо решение следующих задач:</a:t>
            </a:r>
          </a:p>
          <a:p>
            <a:pPr lvl="0"/>
            <a:r>
              <a:rPr lang="ru-RU" dirty="0">
                <a:latin typeface="Arial Black" panose="020B0A04020102020204" pitchFamily="34" charset="0"/>
              </a:rPr>
              <a:t>Всестороннее психолого-педагогическое просвещение родителей;</a:t>
            </a:r>
          </a:p>
          <a:p>
            <a:pPr lvl="0"/>
            <a:r>
              <a:rPr lang="ru-RU" dirty="0">
                <a:latin typeface="Arial Black" panose="020B0A04020102020204" pitchFamily="34" charset="0"/>
              </a:rPr>
              <a:t>Гармонизация взаимоотношений в семье</a:t>
            </a:r>
          </a:p>
          <a:p>
            <a:pPr lvl="0"/>
            <a:r>
              <a:rPr lang="ru-RU" dirty="0">
                <a:latin typeface="Arial Black" panose="020B0A04020102020204" pitchFamily="34" charset="0"/>
              </a:rPr>
              <a:t>Коррекция неадекватных поведенческих эмоциональных реакций родителей группы риска</a:t>
            </a:r>
          </a:p>
          <a:p>
            <a:pPr lvl="0"/>
            <a:r>
              <a:rPr lang="ru-RU" dirty="0">
                <a:latin typeface="Arial Black" panose="020B0A04020102020204" pitchFamily="34" charset="0"/>
              </a:rPr>
              <a:t>Формирование навыков адекватного общения с участниками образовательного процесса.</a:t>
            </a:r>
          </a:p>
          <a:p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Picture 2"/>
          <p:cNvPicPr/>
          <p:nvPr/>
        </p:nvPicPr>
        <p:blipFill>
          <a:blip r:embed="rId2" cstate="print"/>
          <a:srcRect l="24623" t="25219" r="23907" b="11781"/>
          <a:stretch>
            <a:fillRect/>
          </a:stretch>
        </p:blipFill>
        <p:spPr bwMode="auto">
          <a:xfrm>
            <a:off x="6437961" y="731494"/>
            <a:ext cx="2203957" cy="149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SC0514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0"/>
          <a:stretch/>
        </p:blipFill>
        <p:spPr bwMode="auto">
          <a:xfrm>
            <a:off x="8768839" y="727438"/>
            <a:ext cx="3172935" cy="1879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SC0330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" b="10868"/>
          <a:stretch/>
        </p:blipFill>
        <p:spPr bwMode="auto">
          <a:xfrm>
            <a:off x="8768839" y="2647659"/>
            <a:ext cx="3172935" cy="1949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 t="4939" r="8313" b="11206"/>
          <a:stretch>
            <a:fillRect/>
          </a:stretch>
        </p:blipFill>
        <p:spPr bwMode="auto">
          <a:xfrm>
            <a:off x="6437654" y="3857515"/>
            <a:ext cx="2204264" cy="147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WP_20151023_00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0747" r="16925" b="14952"/>
          <a:stretch>
            <a:fillRect/>
          </a:stretch>
        </p:blipFill>
        <p:spPr bwMode="auto">
          <a:xfrm>
            <a:off x="6437654" y="2336501"/>
            <a:ext cx="2204264" cy="1410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6" t="18867" r="18216" b="31366"/>
          <a:stretch/>
        </p:blipFill>
        <p:spPr bwMode="auto">
          <a:xfrm>
            <a:off x="6437654" y="5337447"/>
            <a:ext cx="2204264" cy="138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13445" t="6760" r="16220" b="14053"/>
          <a:stretch/>
        </p:blipFill>
        <p:spPr>
          <a:xfrm>
            <a:off x="8768839" y="4637984"/>
            <a:ext cx="3172935" cy="20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9847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622</TotalTime>
  <Words>472</Words>
  <Application>Microsoft Office PowerPoint</Application>
  <PresentationFormat>Широкоэкранный</PresentationFormat>
  <Paragraphs>58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Century Gothic</vt:lpstr>
      <vt:lpstr>Monotype Corsiva</vt:lpstr>
      <vt:lpstr>Times New Roman</vt:lpstr>
      <vt:lpstr>Wingdings 3</vt:lpstr>
      <vt:lpstr>Легкий дым</vt:lpstr>
      <vt:lpstr>Истоки духовности </vt:lpstr>
      <vt:lpstr> Каким бы вы хотели, чтобы вырос ваш ребенок? </vt:lpstr>
      <vt:lpstr>Занятость учащихся с 5-8 классы  в свободное время?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– моделирование жизни </vt:lpstr>
      <vt:lpstr>Проект: Школа успешных родителей</vt:lpstr>
      <vt:lpstr>1 группа – Федор Павлович Решетников «Опять двойка» 1952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Истоки духовности</dc:title>
  <dc:creator>Admin</dc:creator>
  <cp:lastModifiedBy>Admin</cp:lastModifiedBy>
  <cp:revision>23</cp:revision>
  <cp:lastPrinted>2018-04-17T06:57:00Z</cp:lastPrinted>
  <dcterms:created xsi:type="dcterms:W3CDTF">2018-04-16T05:07:18Z</dcterms:created>
  <dcterms:modified xsi:type="dcterms:W3CDTF">2018-04-17T08:04:40Z</dcterms:modified>
</cp:coreProperties>
</file>